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handoutMasterIdLst>
    <p:handoutMasterId r:id="rId29"/>
  </p:handoutMasterIdLst>
  <p:sldIdLst>
    <p:sldId id="266" r:id="rId5"/>
    <p:sldId id="390" r:id="rId6"/>
    <p:sldId id="296" r:id="rId7"/>
    <p:sldId id="389" r:id="rId8"/>
    <p:sldId id="385" r:id="rId9"/>
    <p:sldId id="384" r:id="rId10"/>
    <p:sldId id="336" r:id="rId11"/>
    <p:sldId id="344" r:id="rId12"/>
    <p:sldId id="338" r:id="rId13"/>
    <p:sldId id="343" r:id="rId14"/>
    <p:sldId id="340" r:id="rId15"/>
    <p:sldId id="335" r:id="rId16"/>
    <p:sldId id="341" r:id="rId17"/>
    <p:sldId id="342" r:id="rId18"/>
    <p:sldId id="349" r:id="rId19"/>
    <p:sldId id="352" r:id="rId20"/>
    <p:sldId id="353" r:id="rId21"/>
    <p:sldId id="346" r:id="rId22"/>
    <p:sldId id="345" r:id="rId23"/>
    <p:sldId id="354" r:id="rId24"/>
    <p:sldId id="347" r:id="rId25"/>
    <p:sldId id="355" r:id="rId26"/>
    <p:sldId id="269" r:id="rId27"/>
  </p:sldIdLst>
  <p:sldSz cx="9906000" cy="6858000" type="A4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6FF"/>
    <a:srgbClr val="B9CAFF"/>
    <a:srgbClr val="003DF6"/>
    <a:srgbClr val="0031CC"/>
    <a:srgbClr val="0027A2"/>
    <a:srgbClr val="5B82FF"/>
    <a:srgbClr val="0000FF"/>
    <a:srgbClr val="9DC3E6"/>
    <a:srgbClr val="89A5FF"/>
    <a:srgbClr val="003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3BC4B-4517-4379-9A6B-F68ACA0D55EB}" v="129" dt="2022-10-26T13:31:45.991"/>
    <p1510:client id="{827C0165-F182-4925-9FAC-E9D8F440EFCD}" v="89" dt="2022-10-26T15:41:15.773"/>
    <p1510:client id="{ADAD1017-4CBC-4832-BF3F-DF79D3033D69}" v="58" dt="2022-10-26T10:52:29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30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drid.sharepoint.com/sites/MadridTalentoColabora/EspacioColab/Unidad%20de%20Apoyo%20DG%20Presupuestos/Eva/Presupuestos/2023/Presentaci&#243;n/Cuadro%20ATM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drid.sharepoint.com/sites/MadridTalentoColabora/EspacioColab/Unidad%20de%20Apoyo%20DG%20Presupuestos/Eva/Presupuestos/2023/Presentaci&#243;n/Gr&#225;ficos%20cr&#233;ditos%20inicial%20con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drid.sharepoint.com/sites/MadridTalentoColabora/EspacioColab/Unidad%20de%20Apoyo%20DG%20Presupuestos/Eva/Presupuestos/2023/Presentaci&#243;n/presentaci&#243;n%20proyecto%20Presup%202023_24.10.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adrid.sharepoint.com/sites/MadridTalentoColabora/EspacioColab/Unidad%20de%20Apoyo%20DG%20Presupuestos/Eva/Presupuestos/2023/Presentaci&#243;n/presentaci&#243;n%20proyecto%20Presup%202023_24.10.2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00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</a:t>
            </a:r>
            <a:r>
              <a:rPr lang="en-US" sz="10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millones de euros)</a:t>
            </a:r>
            <a:endParaRPr lang="en-US" sz="100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8.1902668416447943E-2"/>
          <c:y val="0.25461540051110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0.15309553166135131"/>
          <c:w val="0.93888888888888888"/>
          <c:h val="0.722608608801669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B5A07B8B-9CD0-4254-AD98-8FC2A54D70BE}" type="VALUE">
                      <a:rPr lang="en-US" smtClean="0"/>
                      <a:pPr/>
                      <a:t>[VALOR]</a:t>
                    </a:fld>
                    <a:r>
                      <a:rPr lang="en-US"/>
                      <a:t>,00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8C9-4D00-8C03-4EBBFD5729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957BD9-7074-4C73-AD70-72DFF7551F46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,51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C9-4D00-8C03-4EBBFD572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'bajada TG IBI'!$C$2:$F$2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'bajada TG IBI'!$C$3:$F$3</c:f>
              <c:numCache>
                <c:formatCode>General</c:formatCode>
                <c:ptCount val="4"/>
                <c:pt idx="0">
                  <c:v>62.88</c:v>
                </c:pt>
                <c:pt idx="1">
                  <c:v>51.22</c:v>
                </c:pt>
                <c:pt idx="2">
                  <c:v>1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9-4D00-8C03-4EBBFD572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668483048"/>
        <c:axId val="668477472"/>
      </c:barChart>
      <c:catAx>
        <c:axId val="6684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s-ES"/>
          </a:p>
        </c:txPr>
        <c:crossAx val="668477472"/>
        <c:crosses val="autoZero"/>
        <c:auto val="1"/>
        <c:lblAlgn val="ctr"/>
        <c:lblOffset val="100"/>
        <c:noMultiLvlLbl val="0"/>
      </c:catAx>
      <c:valAx>
        <c:axId val="66847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8483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7558723719543"/>
          <c:y val="0.28775788536755165"/>
          <c:w val="0.76970061786834953"/>
          <c:h val="0.50821738639385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Hoja1!$I$16</c:f>
              <c:strCache>
                <c:ptCount val="1"/>
                <c:pt idx="0">
                  <c:v>Devoluciones</c:v>
                </c:pt>
              </c:strCache>
            </c:strRef>
          </c:tx>
          <c:spPr>
            <a:solidFill>
              <a:srgbClr val="003DF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490726164758574E-2"/>
                  <c:y val="4.828726588755607E-3"/>
                </c:manualLayout>
              </c:layout>
              <c:numFmt formatCode="#,##0,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DF6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B-49AF-9E04-A71F7F5E9851}"/>
                </c:ext>
              </c:extLst>
            </c:dLbl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Hoja1!$H$17:$H$21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Hoja1!$I$17:$I$21</c:f>
              <c:numCache>
                <c:formatCode>_-* #,##0_-;\-* #,##0_-;_-* "-"??_-;_-@_-</c:formatCode>
                <c:ptCount val="5"/>
                <c:pt idx="0">
                  <c:v>4780725</c:v>
                </c:pt>
                <c:pt idx="1">
                  <c:v>61115172.07</c:v>
                </c:pt>
                <c:pt idx="2">
                  <c:v>49108746.119999997</c:v>
                </c:pt>
                <c:pt idx="3">
                  <c:v>64247432.719999902</c:v>
                </c:pt>
                <c:pt idx="4">
                  <c:v>150000000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B-49AF-9E04-A71F7F5E9851}"/>
            </c:ext>
          </c:extLst>
        </c:ser>
        <c:ser>
          <c:idx val="1"/>
          <c:order val="1"/>
          <c:tx>
            <c:strRef>
              <c:f>Hoja1!$J$16</c:f>
              <c:strCache>
                <c:ptCount val="1"/>
                <c:pt idx="0">
                  <c:v>Anulaciones</c:v>
                </c:pt>
              </c:strCache>
            </c:strRef>
          </c:tx>
          <c:spPr>
            <a:solidFill>
              <a:srgbClr val="B9CA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8.85256314715371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B-49AF-9E04-A71F7F5E9851}"/>
                </c:ext>
              </c:extLst>
            </c:dLbl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Hoja1!$H$17:$H$21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Hoja1!$J$17:$J$21</c:f>
              <c:numCache>
                <c:formatCode>_-* #,##0_-;\-* #,##0_-;_-* "-"??_-;_-@_-</c:formatCode>
                <c:ptCount val="5"/>
                <c:pt idx="0">
                  <c:v>18061275</c:v>
                </c:pt>
                <c:pt idx="1">
                  <c:v>19820285</c:v>
                </c:pt>
                <c:pt idx="2">
                  <c:v>29896289</c:v>
                </c:pt>
                <c:pt idx="3">
                  <c:v>26471101</c:v>
                </c:pt>
                <c:pt idx="4">
                  <c:v>45955951.259999998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B-49AF-9E04-A71F7F5E9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672707176"/>
        <c:axId val="672707504"/>
      </c:barChart>
      <c:catAx>
        <c:axId val="67270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2707504"/>
        <c:crosses val="autoZero"/>
        <c:auto val="1"/>
        <c:lblAlgn val="ctr"/>
        <c:lblOffset val="100"/>
        <c:noMultiLvlLbl val="0"/>
      </c:catAx>
      <c:valAx>
        <c:axId val="672707504"/>
        <c:scaling>
          <c:orientation val="minMax"/>
          <c:min val="0"/>
        </c:scaling>
        <c:delete val="1"/>
        <c:axPos val="l"/>
        <c:numFmt formatCode="#,##0.00" sourceLinked="0"/>
        <c:majorTickMark val="out"/>
        <c:minorTickMark val="none"/>
        <c:tickLblPos val="nextTo"/>
        <c:crossAx val="6727071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'Cap.'!$B$159</c:f>
              <c:strCache>
                <c:ptCount val="1"/>
                <c:pt idx="0">
                  <c:v>Crédito inicial</c:v>
                </c:pt>
              </c:strCache>
            </c:strRef>
          </c:tx>
          <c:spPr>
            <a:solidFill>
              <a:srgbClr val="003D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E6-4600-8165-103FD9D3D85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E6-4600-8165-103FD9D3D85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E6-4600-8165-103FD9D3D85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E6-4600-8165-103FD9D3D852}"/>
              </c:ext>
            </c:extLst>
          </c:dPt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'Cap.'!$A$160:$A$168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  <c:extLst/>
            </c:numRef>
          </c:cat>
          <c:val>
            <c:numRef>
              <c:f>'Cap.'!$B$160:$B$168</c:f>
              <c:numCache>
                <c:formatCode>#,##0</c:formatCode>
                <c:ptCount val="9"/>
                <c:pt idx="0">
                  <c:v>220927730</c:v>
                </c:pt>
                <c:pt idx="1">
                  <c:v>316548337.99999994</c:v>
                </c:pt>
                <c:pt idx="2">
                  <c:v>364840857.99999994</c:v>
                </c:pt>
                <c:pt idx="3">
                  <c:v>137583923.00000003</c:v>
                </c:pt>
                <c:pt idx="4">
                  <c:v>226843260.00000003</c:v>
                </c:pt>
                <c:pt idx="5">
                  <c:v>320004832</c:v>
                </c:pt>
                <c:pt idx="6">
                  <c:v>490609629</c:v>
                </c:pt>
                <c:pt idx="7">
                  <c:v>619605619</c:v>
                </c:pt>
                <c:pt idx="8">
                  <c:v>511019480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1CE6-4600-8165-103FD9D3D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619052864"/>
        <c:axId val="619053192"/>
      </c:barChart>
      <c:catAx>
        <c:axId val="6190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s-ES"/>
          </a:p>
        </c:txPr>
        <c:crossAx val="619053192"/>
        <c:crosses val="autoZero"/>
        <c:auto val="1"/>
        <c:lblAlgn val="ctr"/>
        <c:lblOffset val="100"/>
        <c:noMultiLvlLbl val="0"/>
      </c:catAx>
      <c:valAx>
        <c:axId val="619053192"/>
        <c:scaling>
          <c:orientation val="minMax"/>
          <c:min val="100000000"/>
        </c:scaling>
        <c:delete val="1"/>
        <c:axPos val="l"/>
        <c:numFmt formatCode="#,##0,," sourceLinked="0"/>
        <c:majorTickMark val="none"/>
        <c:minorTickMark val="none"/>
        <c:tickLblPos val="nextTo"/>
        <c:crossAx val="61905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3DF6"/>
            </a:solidFill>
            <a:effectLst/>
          </c:spPr>
          <c:explosion val="1"/>
          <c:dPt>
            <c:idx val="0"/>
            <c:bubble3D val="0"/>
            <c:spPr>
              <a:solidFill>
                <a:srgbClr val="003DF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E-4A78-9880-69D67886265E}"/>
              </c:ext>
            </c:extLst>
          </c:dPt>
          <c:dPt>
            <c:idx val="1"/>
            <c:bubble3D val="0"/>
            <c:spPr>
              <a:solidFill>
                <a:srgbClr val="5B82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E-4A78-9880-69D67886265E}"/>
              </c:ext>
            </c:extLst>
          </c:dPt>
          <c:dPt>
            <c:idx val="2"/>
            <c:bubble3D val="0"/>
            <c:spPr>
              <a:solidFill>
                <a:srgbClr val="9FB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E-4A78-9880-69D67886265E}"/>
              </c:ext>
            </c:extLst>
          </c:dPt>
          <c:dPt>
            <c:idx val="3"/>
            <c:bubble3D val="0"/>
            <c:spPr>
              <a:solidFill>
                <a:srgbClr val="0027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E-4A78-9880-69D67886265E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EE-4A78-9880-69D67886265E}"/>
              </c:ext>
            </c:extLst>
          </c:dPt>
          <c:dLbls>
            <c:dLbl>
              <c:idx val="1"/>
              <c:layout>
                <c:manualLayout>
                  <c:x val="-0.19446649241091596"/>
                  <c:y val="-0.155359183607771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E-4A78-9880-69D67886265E}"/>
                </c:ext>
              </c:extLst>
            </c:dLbl>
            <c:dLbl>
              <c:idx val="4"/>
              <c:layout>
                <c:manualLayout>
                  <c:x val="-1.1609939845427821E-2"/>
                  <c:y val="1.22651987058766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EE-4A78-9880-69D678862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'Sector Público'!$A$7:$A$11</c:f>
              <c:strCache>
                <c:ptCount val="5"/>
                <c:pt idx="0">
                  <c:v>INFORMÁTICA DEL AYTO. MADRID</c:v>
                </c:pt>
                <c:pt idx="1">
                  <c:v>MADRID SALUD</c:v>
                </c:pt>
                <c:pt idx="2">
                  <c:v>AGENCIA TRIBUT. MADRID</c:v>
                </c:pt>
                <c:pt idx="3">
                  <c:v>AG. PARA EL EMPLEO DE MADRID</c:v>
                </c:pt>
                <c:pt idx="4">
                  <c:v>AGENCIA DE ACTIVIDADES</c:v>
                </c:pt>
              </c:strCache>
            </c:strRef>
          </c:cat>
          <c:val>
            <c:numRef>
              <c:f>'Sector Público'!$C$7:$C$11</c:f>
              <c:numCache>
                <c:formatCode>0</c:formatCode>
                <c:ptCount val="5"/>
                <c:pt idx="0">
                  <c:v>141.78625500000001</c:v>
                </c:pt>
                <c:pt idx="1">
                  <c:v>107.747658</c:v>
                </c:pt>
                <c:pt idx="2">
                  <c:v>65.239606999999992</c:v>
                </c:pt>
                <c:pt idx="3">
                  <c:v>44.824262000000004</c:v>
                </c:pt>
                <c:pt idx="4">
                  <c:v>17.114259999999998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EE-4A78-9880-69D678862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3DF6"/>
            </a:solidFill>
            <a:effectLst/>
          </c:spPr>
          <c:explosion val="1"/>
          <c:dPt>
            <c:idx val="0"/>
            <c:bubble3D val="0"/>
            <c:spPr>
              <a:solidFill>
                <a:srgbClr val="003DF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8-4D34-ADD5-74F6D26750FD}"/>
              </c:ext>
            </c:extLst>
          </c:dPt>
          <c:dPt>
            <c:idx val="1"/>
            <c:bubble3D val="0"/>
            <c:spPr>
              <a:solidFill>
                <a:srgbClr val="9FB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C8-4D34-ADD5-74F6D26750FD}"/>
              </c:ext>
            </c:extLst>
          </c:dPt>
          <c:dPt>
            <c:idx val="2"/>
            <c:bubble3D val="0"/>
            <c:spPr>
              <a:solidFill>
                <a:srgbClr val="0027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C8-4D34-ADD5-74F6D26750F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C8-4D34-ADD5-74F6D26750FD}"/>
              </c:ext>
            </c:extLst>
          </c:dPt>
          <c:dLbls>
            <c:dLbl>
              <c:idx val="0"/>
              <c:layout>
                <c:manualLayout>
                  <c:x val="5.3384795715933298E-2"/>
                  <c:y val="-0.264663410980758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C8-4D34-ADD5-74F6D26750FD}"/>
                </c:ext>
              </c:extLst>
            </c:dLbl>
            <c:dLbl>
              <c:idx val="3"/>
              <c:layout>
                <c:manualLayout>
                  <c:x val="1.6015438714779957E-2"/>
                  <c:y val="2.03587239215967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C8-4D34-ADD5-74F6D2675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'Sector Público'!$A$2:$A$5</c:f>
              <c:strCache>
                <c:ptCount val="4"/>
                <c:pt idx="0">
                  <c:v>EMT</c:v>
                </c:pt>
                <c:pt idx="1">
                  <c:v>EMVS</c:v>
                </c:pt>
                <c:pt idx="2">
                  <c:v>MADRID DESTINO</c:v>
                </c:pt>
                <c:pt idx="3">
                  <c:v>EMSFC</c:v>
                </c:pt>
              </c:strCache>
            </c:strRef>
          </c:cat>
          <c:val>
            <c:numRef>
              <c:f>'Sector Público'!$C$2:$C$5</c:f>
              <c:numCache>
                <c:formatCode>#,##0</c:formatCode>
                <c:ptCount val="4"/>
                <c:pt idx="0">
                  <c:v>1014.0928290000001</c:v>
                </c:pt>
                <c:pt idx="1">
                  <c:v>216.495204</c:v>
                </c:pt>
                <c:pt idx="2">
                  <c:v>122.542598</c:v>
                </c:pt>
                <c:pt idx="3">
                  <c:v>62.190550000000002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C8-4D34-ADD5-74F6D26750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0.1808</cdr:x>
      <cdr:y>0.05434</cdr:y>
    </cdr:from>
    <cdr:to>
      <cdr:x>0.40325</cdr:x>
      <cdr:y>0.071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5570270-7F59-4F6B-A053-4789124B46FE}"/>
            </a:ext>
          </a:extLst>
        </cdr:cNvPr>
        <cdr:cNvSpPr txBox="1"/>
      </cdr:nvSpPr>
      <cdr:spPr>
        <a:xfrm xmlns:a="http://schemas.openxmlformats.org/drawingml/2006/main">
          <a:off x="826628" y="149053"/>
          <a:ext cx="101702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0.13063</cdr:x>
      <cdr:y>0.05682</cdr:y>
    </cdr:from>
    <cdr:to>
      <cdr:x>0.61998</cdr:x>
      <cdr:y>0.12784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24355F4-AA05-429C-BA18-13312B939108}"/>
            </a:ext>
          </a:extLst>
        </cdr:cNvPr>
        <cdr:cNvSpPr txBox="1"/>
      </cdr:nvSpPr>
      <cdr:spPr>
        <a:xfrm xmlns:a="http://schemas.openxmlformats.org/drawingml/2006/main">
          <a:off x="597242" y="188535"/>
          <a:ext cx="2237295" cy="23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0.56631</cdr:x>
      <cdr:y>0.19515</cdr:y>
    </cdr:from>
    <cdr:to>
      <cdr:x>0.90735</cdr:x>
      <cdr:y>0.30854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9893D51F-7D6A-4E51-B555-A08F10C50A5D}"/>
            </a:ext>
          </a:extLst>
        </cdr:cNvPr>
        <cdr:cNvSpPr txBox="1"/>
      </cdr:nvSpPr>
      <cdr:spPr>
        <a:xfrm xmlns:a="http://schemas.openxmlformats.org/drawingml/2006/main">
          <a:off x="2446635" y="513254"/>
          <a:ext cx="1473386" cy="29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(en millones de euros)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0.44309</cdr:x>
      <cdr:y>0.08622</cdr:y>
    </cdr:from>
    <cdr:to>
      <cdr:x>0.50634</cdr:x>
      <cdr:y>0.42404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EF9F1952-C1B2-4C98-94A9-FCC8D57369B9}"/>
            </a:ext>
          </a:extLst>
        </cdr:cNvPr>
        <cdr:cNvSpPr txBox="1"/>
      </cdr:nvSpPr>
      <cdr:spPr>
        <a:xfrm xmlns:a="http://schemas.openxmlformats.org/drawingml/2006/main" rot="4844135">
          <a:off x="1552447" y="654120"/>
          <a:ext cx="1049402" cy="2767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AG. ACTIV.</a:t>
          </a:r>
        </a:p>
      </cdr:txBody>
    </cdr:sp>
  </cdr:relSizeAnchor>
  <cdr:relSizeAnchor xmlns:cdr="http://schemas.openxmlformats.org/drawingml/2006/chartDrawing">
    <cdr:from>
      <cdr:x>0.26936</cdr:x>
      <cdr:y>0.249</cdr:y>
    </cdr:from>
    <cdr:to>
      <cdr:x>0.52482</cdr:x>
      <cdr:y>0.39762</cdr:y>
    </cdr:to>
    <cdr:sp macro="" textlink="">
      <cdr:nvSpPr>
        <cdr:cNvPr id="3" name="CuadroTexto 3">
          <a:extLst xmlns:a="http://schemas.openxmlformats.org/drawingml/2006/main">
            <a:ext uri="{FF2B5EF4-FFF2-40B4-BE49-F238E27FC236}">
              <a16:creationId xmlns:a16="http://schemas.microsoft.com/office/drawing/2014/main" id="{8B59EB0B-9CA2-4835-A876-29100A5C3541}"/>
            </a:ext>
          </a:extLst>
        </cdr:cNvPr>
        <cdr:cNvSpPr txBox="1"/>
      </cdr:nvSpPr>
      <cdr:spPr>
        <a:xfrm xmlns:a="http://schemas.openxmlformats.org/drawingml/2006/main" rot="2445108">
          <a:off x="1178620" y="773487"/>
          <a:ext cx="111776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AG. PARA </a:t>
          </a:r>
        </a:p>
        <a:p xmlns:a="http://schemas.openxmlformats.org/drawingml/2006/main">
          <a:r>
            <a:rPr lang="es-E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EL EMPLEO</a:t>
          </a:r>
        </a:p>
      </cdr:txBody>
    </cdr:sp>
  </cdr:relSizeAnchor>
  <cdr:relSizeAnchor xmlns:cdr="http://schemas.openxmlformats.org/drawingml/2006/chartDrawing">
    <cdr:from>
      <cdr:x>0.21878</cdr:x>
      <cdr:y>0.40359</cdr:y>
    </cdr:from>
    <cdr:to>
      <cdr:x>0.47424</cdr:x>
      <cdr:y>0.54723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4B1B882F-2F74-4BDD-8FFE-C05DCC465400}"/>
            </a:ext>
          </a:extLst>
        </cdr:cNvPr>
        <cdr:cNvSpPr txBox="1"/>
      </cdr:nvSpPr>
      <cdr:spPr>
        <a:xfrm xmlns:a="http://schemas.openxmlformats.org/drawingml/2006/main">
          <a:off x="957289" y="1253696"/>
          <a:ext cx="1117762" cy="4461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AG. TRIBUTARIA</a:t>
          </a:r>
        </a:p>
      </cdr:txBody>
    </cdr:sp>
  </cdr:relSizeAnchor>
  <cdr:relSizeAnchor xmlns:cdr="http://schemas.openxmlformats.org/drawingml/2006/chartDrawing">
    <cdr:from>
      <cdr:x>0.35597</cdr:x>
      <cdr:y>0.65134</cdr:y>
    </cdr:from>
    <cdr:to>
      <cdr:x>0.60515</cdr:x>
      <cdr:y>0.80986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0F52054E-5D50-4A32-AD78-09A67E164CFC}"/>
            </a:ext>
          </a:extLst>
        </cdr:cNvPr>
        <cdr:cNvSpPr txBox="1"/>
      </cdr:nvSpPr>
      <cdr:spPr>
        <a:xfrm xmlns:a="http://schemas.openxmlformats.org/drawingml/2006/main">
          <a:off x="1557554" y="2023276"/>
          <a:ext cx="1090307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MADRID SALUD</a:t>
          </a:r>
        </a:p>
      </cdr:txBody>
    </cdr:sp>
  </cdr:relSizeAnchor>
  <cdr:relSizeAnchor xmlns:cdr="http://schemas.openxmlformats.org/drawingml/2006/chartDrawing">
    <cdr:from>
      <cdr:x>0.55367</cdr:x>
      <cdr:y>0.39882</cdr:y>
    </cdr:from>
    <cdr:to>
      <cdr:x>0.71985</cdr:x>
      <cdr:y>0.4956</cdr:y>
    </cdr:to>
    <cdr:sp macro="" textlink="">
      <cdr:nvSpPr>
        <cdr:cNvPr id="6" name="CuadroTexto 3">
          <a:extLst xmlns:a="http://schemas.openxmlformats.org/drawingml/2006/main">
            <a:ext uri="{FF2B5EF4-FFF2-40B4-BE49-F238E27FC236}">
              <a16:creationId xmlns:a16="http://schemas.microsoft.com/office/drawing/2014/main" id="{49EE4247-38F8-4395-B599-C82447B75E23}"/>
            </a:ext>
          </a:extLst>
        </cdr:cNvPr>
        <cdr:cNvSpPr txBox="1"/>
      </cdr:nvSpPr>
      <cdr:spPr>
        <a:xfrm xmlns:a="http://schemas.openxmlformats.org/drawingml/2006/main">
          <a:off x="2422614" y="1238879"/>
          <a:ext cx="727138" cy="3006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IAM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0.54663</cdr:x>
      <cdr:y>0.56146</cdr:y>
    </cdr:from>
    <cdr:to>
      <cdr:x>0.71014</cdr:x>
      <cdr:y>0.65701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7125DA5A-3E87-4614-9D84-F240126C806D}"/>
            </a:ext>
          </a:extLst>
        </cdr:cNvPr>
        <cdr:cNvSpPr txBox="1"/>
      </cdr:nvSpPr>
      <cdr:spPr>
        <a:xfrm xmlns:a="http://schemas.openxmlformats.org/drawingml/2006/main">
          <a:off x="2600827" y="1751223"/>
          <a:ext cx="777976" cy="298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EMT</a:t>
          </a:r>
        </a:p>
      </cdr:txBody>
    </cdr:sp>
  </cdr:relSizeAnchor>
  <cdr:relSizeAnchor xmlns:cdr="http://schemas.openxmlformats.org/drawingml/2006/chartDrawing">
    <cdr:from>
      <cdr:x>0.44018</cdr:x>
      <cdr:y>0.09383</cdr:y>
    </cdr:from>
    <cdr:to>
      <cdr:x>0.50389</cdr:x>
      <cdr:y>0.383</cdr:y>
    </cdr:to>
    <cdr:sp macro="" textlink="">
      <cdr:nvSpPr>
        <cdr:cNvPr id="3" name="CuadroTexto 3">
          <a:extLst xmlns:a="http://schemas.openxmlformats.org/drawingml/2006/main">
            <a:ext uri="{FF2B5EF4-FFF2-40B4-BE49-F238E27FC236}">
              <a16:creationId xmlns:a16="http://schemas.microsoft.com/office/drawing/2014/main" id="{FDF9A7DD-3F9B-481A-A333-B3153F985062}"/>
            </a:ext>
          </a:extLst>
        </cdr:cNvPr>
        <cdr:cNvSpPr txBox="1"/>
      </cdr:nvSpPr>
      <cdr:spPr>
        <a:xfrm xmlns:a="http://schemas.openxmlformats.org/drawingml/2006/main" rot="4986874">
          <a:off x="1794933" y="592068"/>
          <a:ext cx="901953" cy="3031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EMSFC</a:t>
          </a:r>
        </a:p>
      </cdr:txBody>
    </cdr:sp>
  </cdr:relSizeAnchor>
  <cdr:relSizeAnchor xmlns:cdr="http://schemas.openxmlformats.org/drawingml/2006/chartDrawing">
    <cdr:from>
      <cdr:x>0.36909</cdr:x>
      <cdr:y>0.14097</cdr:y>
    </cdr:from>
    <cdr:to>
      <cdr:x>0.45318</cdr:x>
      <cdr:y>0.46146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0F9F4651-F5F7-4F31-A053-BF37C9AB9D99}"/>
            </a:ext>
          </a:extLst>
        </cdr:cNvPr>
        <cdr:cNvSpPr txBox="1"/>
      </cdr:nvSpPr>
      <cdr:spPr>
        <a:xfrm xmlns:a="http://schemas.openxmlformats.org/drawingml/2006/main" rot="3081911">
          <a:off x="1456348" y="739448"/>
          <a:ext cx="99961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es-ES" sz="115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MADRID DESTINO</a:t>
          </a:r>
        </a:p>
      </cdr:txBody>
    </cdr:sp>
  </cdr:relSizeAnchor>
  <cdr:relSizeAnchor xmlns:cdr="http://schemas.openxmlformats.org/drawingml/2006/chartDrawing">
    <cdr:from>
      <cdr:x>0.27122</cdr:x>
      <cdr:y>0.39749</cdr:y>
    </cdr:from>
    <cdr:to>
      <cdr:x>0.44474</cdr:x>
      <cdr:y>0.48793</cdr:y>
    </cdr:to>
    <cdr:sp macro="" textlink="">
      <cdr:nvSpPr>
        <cdr:cNvPr id="5" name="CuadroTexto 3">
          <a:extLst xmlns:a="http://schemas.openxmlformats.org/drawingml/2006/main">
            <a:ext uri="{FF2B5EF4-FFF2-40B4-BE49-F238E27FC236}">
              <a16:creationId xmlns:a16="http://schemas.microsoft.com/office/drawing/2014/main" id="{BE5DD948-AE36-4896-849A-9B6CDBFF8CCB}"/>
            </a:ext>
          </a:extLst>
        </cdr:cNvPr>
        <cdr:cNvSpPr txBox="1"/>
      </cdr:nvSpPr>
      <cdr:spPr>
        <a:xfrm xmlns:a="http://schemas.openxmlformats.org/drawingml/2006/main">
          <a:off x="1290447" y="1239801"/>
          <a:ext cx="825570" cy="2820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EMVS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F95E444-0241-4A20-B8D6-2135A514BC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29AE85-95B1-464E-84CD-4921836026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4741F536-D340-482C-B49C-D54C5C042BC5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B61725-92F9-4C44-87F4-97CBA277F0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21107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FD83B5-60E9-44E1-A782-9CFFE3354A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07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844CFD9F-6EA5-4039-8D6C-301912639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96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BBC26D9A-BC47-4C37-B02E-C2419FC85115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5" y="9721107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4534B59C-F101-4A4A-8CE6-B7C22F5E3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418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7D39-2A27-4426-85E1-91E7052450F2}" type="datetime1">
              <a:rPr lang="es-ES" smtClean="0"/>
              <a:t>26/10/2022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15-ADBC-4C86-800E-271CC751A650}" type="datetime1">
              <a:rPr lang="es-ES" smtClean="0"/>
              <a:t>26/10/2022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F436-4ED7-4F8F-B080-7325A9A3D66D}" type="datetime1">
              <a:rPr lang="es-ES" smtClean="0"/>
              <a:t>26/10/2022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89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17D9-EFD8-4EE5-A072-FF4718FC002E}" type="datetime1">
              <a:rPr lang="es-ES" smtClean="0"/>
              <a:t>26/10/2022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6520-D4E2-4940-B213-652A41DF8B8D}" type="datetime1">
              <a:rPr lang="es-ES" smtClean="0"/>
              <a:t>26/10/2022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97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DBBF-315E-4012-B45C-CC007F055DC5}" type="datetime1">
              <a:rPr lang="es-ES" smtClean="0"/>
              <a:t>26/10/2022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81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767B-FEDC-4015-8B12-E126F1F6AC5E}" type="datetime1">
              <a:rPr lang="es-ES" smtClean="0"/>
              <a:t>26/10/2022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19E9-D8B9-4B25-8A44-E5A706C326A2}" type="datetime1">
              <a:rPr lang="es-ES" smtClean="0"/>
              <a:t>26/10/2022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25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0E33-F8D9-4F17-AC45-3BAEE05EF14F}" type="datetime1">
              <a:rPr lang="es-ES" smtClean="0"/>
              <a:t>26/10/2022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5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DA76-9C37-4D7C-ACEC-D6C0BC93FB64}" type="datetime1">
              <a:rPr lang="es-ES" smtClean="0"/>
              <a:t>26/10/2022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87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425A-092E-4950-A9C6-43C4BB091E12}" type="datetime1">
              <a:rPr lang="es-ES" smtClean="0"/>
              <a:t>26/10/2022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9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B5E6-8A31-47FC-8D4C-A0BB3CFD2D4F}" type="datetime1">
              <a:rPr lang="es-ES" smtClean="0"/>
              <a:t>26/10/2022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7BE4-35DD-4650-8F5D-AF51F90D4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78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25891" r="65827"/>
          <a:stretch/>
        </p:blipFill>
        <p:spPr>
          <a:xfrm>
            <a:off x="3313259" y="731147"/>
            <a:ext cx="3279482" cy="1042848"/>
          </a:xfrm>
          <a:prstGeom prst="rect">
            <a:avLst/>
          </a:prstGeom>
          <a:ln>
            <a:solidFill>
              <a:srgbClr val="003DF6"/>
            </a:solidFill>
          </a:ln>
        </p:spPr>
      </p:pic>
      <p:sp>
        <p:nvSpPr>
          <p:cNvPr id="7" name="CuadroTexto 5"/>
          <p:cNvSpPr txBox="1">
            <a:spLocks/>
          </p:cNvSpPr>
          <p:nvPr/>
        </p:nvSpPr>
        <p:spPr>
          <a:xfrm>
            <a:off x="0" y="3027927"/>
            <a:ext cx="9906000" cy="14650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4200" dirty="0">
                <a:solidFill>
                  <a:schemeClr val="bg1"/>
                </a:solidFill>
                <a:latin typeface="Lato" pitchFamily="34" charset="0"/>
              </a:rPr>
              <a:t>PROYECTO</a:t>
            </a:r>
            <a:r>
              <a:rPr lang="es-ES" sz="3800" dirty="0">
                <a:solidFill>
                  <a:schemeClr val="bg1"/>
                </a:solidFill>
                <a:latin typeface="Lato" pitchFamily="34" charset="0"/>
              </a:rPr>
              <a:t> </a:t>
            </a:r>
            <a:r>
              <a:rPr lang="es-ES" sz="3400" dirty="0">
                <a:solidFill>
                  <a:schemeClr val="bg1"/>
                </a:solidFill>
                <a:latin typeface="Lato" pitchFamily="34" charset="0"/>
              </a:rPr>
              <a:t>de</a:t>
            </a:r>
            <a:r>
              <a:rPr lang="es-ES" sz="3800" dirty="0">
                <a:solidFill>
                  <a:schemeClr val="bg1"/>
                </a:solidFill>
                <a:latin typeface="Lato" pitchFamily="34" charset="0"/>
              </a:rPr>
              <a:t> </a:t>
            </a:r>
            <a:r>
              <a:rPr lang="es-ES" sz="4200" dirty="0">
                <a:solidFill>
                  <a:schemeClr val="bg1"/>
                </a:solidFill>
                <a:latin typeface="Lato" pitchFamily="34" charset="0"/>
              </a:rPr>
              <a:t>PRESUPUESTOS</a:t>
            </a:r>
            <a:r>
              <a:rPr lang="es-ES" sz="4000" dirty="0">
                <a:solidFill>
                  <a:schemeClr val="bg1"/>
                </a:solidFill>
                <a:latin typeface="Lato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400" dirty="0">
                <a:solidFill>
                  <a:schemeClr val="bg1"/>
                </a:solidFill>
                <a:latin typeface="Lato" pitchFamily="34" charset="0"/>
              </a:rPr>
              <a:t>y</a:t>
            </a:r>
            <a:r>
              <a:rPr lang="es-ES" sz="4000" dirty="0">
                <a:solidFill>
                  <a:schemeClr val="bg1"/>
                </a:solidFill>
                <a:latin typeface="Lato" pitchFamily="34" charset="0"/>
              </a:rPr>
              <a:t> </a:t>
            </a:r>
            <a:r>
              <a:rPr lang="es-ES" sz="4200" dirty="0">
                <a:solidFill>
                  <a:schemeClr val="bg1"/>
                </a:solidFill>
                <a:latin typeface="Lato" pitchFamily="34" charset="0"/>
              </a:rPr>
              <a:t>ORDENANZAS FISCALES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794FF1A6-EAEE-4808-90BE-53C398BBF707}"/>
              </a:ext>
            </a:extLst>
          </p:cNvPr>
          <p:cNvSpPr txBox="1">
            <a:spLocks/>
          </p:cNvSpPr>
          <p:nvPr/>
        </p:nvSpPr>
        <p:spPr>
          <a:xfrm>
            <a:off x="0" y="4492943"/>
            <a:ext cx="9906000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4400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04715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  <a:ln>
            <a:noFill/>
          </a:ln>
        </p:spPr>
      </p:pic>
      <p:sp>
        <p:nvSpPr>
          <p:cNvPr id="18" name="CuadroTexto 5">
            <a:extLst>
              <a:ext uri="{FF2B5EF4-FFF2-40B4-BE49-F238E27FC236}">
                <a16:creationId xmlns:a16="http://schemas.microsoft.com/office/drawing/2014/main" id="{D650CEB3-947A-4F0A-A424-8411BED96AEF}"/>
              </a:ext>
            </a:extLst>
          </p:cNvPr>
          <p:cNvSpPr txBox="1">
            <a:spLocks/>
          </p:cNvSpPr>
          <p:nvPr/>
        </p:nvSpPr>
        <p:spPr>
          <a:xfrm>
            <a:off x="4071000" y="426543"/>
            <a:ext cx="1764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DISTRITOS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078FBF2-EDDF-43DF-A838-299D88A09D40}"/>
              </a:ext>
            </a:extLst>
          </p:cNvPr>
          <p:cNvCxnSpPr>
            <a:cxnSpLocks/>
          </p:cNvCxnSpPr>
          <p:nvPr/>
        </p:nvCxnSpPr>
        <p:spPr>
          <a:xfrm>
            <a:off x="4071000" y="865905"/>
            <a:ext cx="1764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156E18-6229-46C3-99BD-58DA33B17A5F}"/>
              </a:ext>
            </a:extLst>
          </p:cNvPr>
          <p:cNvSpPr txBox="1"/>
          <p:nvPr/>
        </p:nvSpPr>
        <p:spPr>
          <a:xfrm>
            <a:off x="733436" y="5831847"/>
            <a:ext cx="144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</a:t>
            </a:r>
          </a:p>
          <a:p>
            <a:pPr algn="r"/>
            <a:r>
              <a:rPr lang="es-E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euros)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BA06317-0FEF-4479-9589-8A5936552C35}"/>
              </a:ext>
            </a:extLst>
          </p:cNvPr>
          <p:cNvSpPr/>
          <p:nvPr/>
        </p:nvSpPr>
        <p:spPr>
          <a:xfrm>
            <a:off x="89941" y="2977142"/>
            <a:ext cx="2025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presupuesto de distritos crece por encima de la media del total del presupuesto</a:t>
            </a:r>
            <a:endParaRPr lang="es-ES" sz="1600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49B8D4CE-929F-43DA-A748-EBB3FFF4F39E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C886F9F-4833-4A4F-A3D1-43D6BE026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57114"/>
              </p:ext>
            </p:extLst>
          </p:nvPr>
        </p:nvGraphicFramePr>
        <p:xfrm>
          <a:off x="2192542" y="980685"/>
          <a:ext cx="70199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4" imgW="7020126" imgH="5286395" progId="Excel.Sheet.12">
                  <p:embed/>
                </p:oleObj>
              </mc:Choice>
              <mc:Fallback>
                <p:oleObj name="Worksheet" r:id="rId4" imgW="7020126" imgH="5286395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C886F9F-4833-4A4F-A3D1-43D6BE026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2542" y="980685"/>
                        <a:ext cx="7019925" cy="528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8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6" r="29756"/>
          <a:stretch/>
        </p:blipFill>
        <p:spPr>
          <a:xfrm>
            <a:off x="5274692" y="367620"/>
            <a:ext cx="4288629" cy="5956047"/>
          </a:xfrm>
          <a:prstGeom prst="rect">
            <a:avLst/>
          </a:prstGeom>
          <a:ln w="41275">
            <a:solidFill>
              <a:srgbClr val="003DF6"/>
            </a:solidFill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301476" y="434295"/>
            <a:ext cx="46337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VICEALCALDÍA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303603" y="91841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113,14M€  +3M€  +2,8%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342679" y="1988455"/>
            <a:ext cx="4575673" cy="3185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50M€</a:t>
            </a:r>
            <a:endParaRPr lang="es-ES" i="1" dirty="0">
              <a:solidFill>
                <a:srgbClr val="003DF6"/>
              </a:solidFill>
              <a:latin typeface="Lato"/>
              <a:ea typeface="Lato"/>
              <a:cs typeface="Lato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Reequilibrio territorial SURES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00FF"/>
                </a:solidFill>
                <a:latin typeface="Lato"/>
                <a:ea typeface="Lato"/>
                <a:cs typeface="Lato"/>
              </a:rPr>
              <a:t>50</a:t>
            </a: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M€</a:t>
            </a:r>
            <a:endParaRPr lang="es-ES" i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/>
                <a:ea typeface="Lato"/>
                <a:cs typeface="Lato"/>
              </a:rPr>
              <a:t>     </a:t>
            </a:r>
            <a:r>
              <a:rPr lang="es-E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</a:t>
            </a:r>
            <a:r>
              <a:rPr lang="es-ES" dirty="0">
                <a:latin typeface="Lato"/>
                <a:ea typeface="Lato"/>
                <a:cs typeface="Lato"/>
              </a:rPr>
              <a:t>Atención al ciudadano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14M€ </a:t>
            </a:r>
            <a:endParaRPr lang="es-ES" sz="25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Internacionalización</a:t>
            </a:r>
          </a:p>
          <a:p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303603" y="131799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827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D4DE098-235B-47C9-ABEC-F93631F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83ADD8A-49A5-47CA-84C3-2D08028D6C1E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47C4E22-C94F-4CDA-A0F6-1A46E27EC41B}"/>
              </a:ext>
            </a:extLst>
          </p:cNvPr>
          <p:cNvCxnSpPr>
            <a:cxnSpLocks/>
          </p:cNvCxnSpPr>
          <p:nvPr/>
        </p:nvCxnSpPr>
        <p:spPr>
          <a:xfrm>
            <a:off x="342679" y="918415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5">
            <a:extLst>
              <a:ext uri="{FF2B5EF4-FFF2-40B4-BE49-F238E27FC236}">
                <a16:creationId xmlns:a16="http://schemas.microsoft.com/office/drawing/2014/main" id="{3B4BD385-5676-4E59-A550-4005E11C2C91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55964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322653" y="116352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916,61M€  +104M€  +12,8%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r="23007"/>
          <a:stretch/>
        </p:blipFill>
        <p:spPr>
          <a:xfrm>
            <a:off x="5403038" y="281048"/>
            <a:ext cx="4284000" cy="609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332678" y="400384"/>
            <a:ext cx="463377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PORTAVOZ, SEGURIDAD Y EMERGENCIAS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99829" y="1161180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322653" y="1839786"/>
            <a:ext cx="5070360" cy="45089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789M€</a:t>
            </a:r>
            <a:r>
              <a:rPr lang="es-ES" sz="25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</a:t>
            </a:r>
            <a:endParaRPr lang="es-ES" sz="2500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 indent="-355600"/>
            <a:r>
              <a:rPr lang="es-ES" dirty="0">
                <a:latin typeface="Lato"/>
                <a:ea typeface="Lato"/>
                <a:cs typeface="Lato"/>
              </a:rPr>
              <a:t>      Gastos de personal </a:t>
            </a:r>
            <a:r>
              <a:rPr lang="es-ES" sz="1500" dirty="0">
                <a:latin typeface="Lato"/>
                <a:ea typeface="Lato"/>
                <a:cs typeface="Lato"/>
              </a:rPr>
              <a:t>con mejores condiciones laborales y refuerzo con más efectivos    </a:t>
            </a:r>
          </a:p>
          <a:p>
            <a:pPr marL="355600" indent="-355600"/>
            <a:endParaRPr lang="es-ES" sz="300" dirty="0"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505M€ </a:t>
            </a:r>
            <a:endParaRPr lang="es-ES" sz="25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/>
            <a:r>
              <a:rPr lang="es-ES" dirty="0">
                <a:latin typeface="Lato"/>
                <a:ea typeface="Lato"/>
                <a:cs typeface="Lato"/>
              </a:rPr>
              <a:t>Seguridad. </a:t>
            </a:r>
            <a:r>
              <a:rPr lang="es-ES" sz="1500" dirty="0">
                <a:latin typeface="Lato"/>
                <a:ea typeface="Lato"/>
                <a:cs typeface="Lato"/>
              </a:rPr>
              <a:t>Nuevos uniformes, vehículos y </a:t>
            </a:r>
          </a:p>
          <a:p>
            <a:pPr marL="355600"/>
            <a:r>
              <a:rPr lang="es-ES" sz="1500" dirty="0">
                <a:latin typeface="Lato"/>
                <a:ea typeface="Lato"/>
                <a:cs typeface="Lato"/>
              </a:rPr>
              <a:t>cámaras de videovigilancia</a:t>
            </a:r>
          </a:p>
          <a:p>
            <a:pPr marL="355600"/>
            <a:endParaRPr lang="es-ES" sz="300" dirty="0"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dirty="0">
                <a:latin typeface="Lato"/>
                <a:ea typeface="Lato"/>
                <a:cs typeface="Lato"/>
              </a:rPr>
              <a:t> </a:t>
            </a: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+12% </a:t>
            </a: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SAMUR-Protección Civil. </a:t>
            </a:r>
            <a:r>
              <a:rPr lang="es-E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Reforma de Base 0,</a:t>
            </a:r>
          </a:p>
          <a:p>
            <a:pPr marL="355600"/>
            <a:r>
              <a:rPr lang="es-E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adquisición de equipos de electromedicina</a:t>
            </a:r>
          </a:p>
          <a:p>
            <a:pPr marL="355600" indent="-355600"/>
            <a:endParaRPr lang="es-ES" sz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108M€ </a:t>
            </a:r>
            <a:endParaRPr lang="es-ES" sz="25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Madrid Salud. </a:t>
            </a:r>
            <a:r>
              <a:rPr lang="es-E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Soledad no deseada, Plan contra Adicciones y Prevención del suicidio</a:t>
            </a:r>
          </a:p>
          <a:p>
            <a:endParaRPr lang="es-ES" sz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167M€ </a:t>
            </a:r>
            <a:r>
              <a:rPr lang="es-ES" sz="2200" i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(+6%)</a:t>
            </a:r>
          </a:p>
          <a:p>
            <a:pPr marL="355600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Bomberos. </a:t>
            </a:r>
            <a:r>
              <a:rPr lang="es-E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aterial, vehículos y equipamientos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322653" y="156310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Lato"/>
                <a:ea typeface="Lato"/>
                <a:cs typeface="Lato"/>
              </a:rPr>
              <a:t>10.511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B2C0C8C3-9010-4376-8FE5-A2AE7AE0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EAF66FA-386B-4746-B1F9-B8CA3F4839B6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29A5F681-35DF-4491-9351-B4014E3E479B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03084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322653" y="120416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00FF"/>
                </a:solidFill>
                <a:latin typeface="Lato"/>
                <a:ea typeface="Lato"/>
                <a:cs typeface="Lato"/>
              </a:rPr>
              <a:t>218,97M€  +8M€  +3,9%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r="14018"/>
          <a:stretch/>
        </p:blipFill>
        <p:spPr>
          <a:xfrm>
            <a:off x="5295747" y="301239"/>
            <a:ext cx="4287600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332678" y="400384"/>
            <a:ext cx="463377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CULTURA, TURISMO Y DEPORTE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99829" y="1161180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361729" y="2140855"/>
            <a:ext cx="4671874" cy="38625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171M€</a:t>
            </a: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Cultura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12M€ </a:t>
            </a: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Turismo</a:t>
            </a:r>
          </a:p>
          <a:p>
            <a:endParaRPr lang="es-ES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36M€ </a:t>
            </a:r>
            <a:r>
              <a:rPr lang="es-ES" sz="2200" i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     </a:t>
            </a:r>
            <a:r>
              <a:rPr lang="es-ES" dirty="0">
                <a:latin typeface="Lato"/>
                <a:ea typeface="Lato"/>
                <a:cs typeface="Lato"/>
              </a:rPr>
              <a:t>Deporte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E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dirty="0">
                <a:latin typeface="Lato"/>
                <a:ea typeface="Lato"/>
                <a:cs typeface="Lato"/>
              </a:rPr>
              <a:t>Apertura Teatro Daoiz y Velarde</a:t>
            </a:r>
            <a:r>
              <a:rPr lang="es-ES" sz="2800" dirty="0">
                <a:latin typeface="Lato"/>
                <a:ea typeface="Lato"/>
                <a:cs typeface="Lato"/>
              </a:rPr>
              <a:t> </a:t>
            </a:r>
            <a:r>
              <a:rPr lang="es-ES" dirty="0">
                <a:latin typeface="Lato"/>
                <a:ea typeface="Lato"/>
                <a:cs typeface="Lato"/>
              </a:rPr>
              <a:t>     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      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322653" y="160374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Lato"/>
                <a:ea typeface="Lato"/>
                <a:cs typeface="Lato"/>
              </a:rPr>
              <a:t>1.237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B2C0C8C3-9010-4376-8FE5-A2AE7AE0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0F9A6EE-D8B4-4248-98C1-43A8E35519B2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6A235851-0DE6-46F8-A516-436C1B0100C6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3123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294078" y="120416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00FF"/>
                </a:solidFill>
                <a:latin typeface="Lato"/>
                <a:ea typeface="Lato"/>
                <a:cs typeface="Lato"/>
              </a:rPr>
              <a:t>135,04M€  +2M€  +1,4%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r="27147"/>
          <a:stretch/>
        </p:blipFill>
        <p:spPr>
          <a:xfrm>
            <a:off x="5314297" y="315521"/>
            <a:ext cx="4287600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304103" y="400384"/>
            <a:ext cx="463377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ECONOMÍA, INNOVACIÓN Y EMPLEO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71254" y="1161180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333154" y="2140855"/>
            <a:ext cx="4575673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19,6M€ </a:t>
            </a:r>
            <a:endParaRPr lang="es-ES" sz="25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Innovación y Emprendimiento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55,2M€ </a:t>
            </a:r>
            <a:endParaRPr lang="es-ES" sz="25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Agencia para el Empleo de Madrid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17,5M€</a:t>
            </a:r>
            <a:r>
              <a:rPr lang="es-ES" sz="25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</a:t>
            </a:r>
            <a:endParaRPr lang="es-ES" sz="2500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/>
                <a:ea typeface="Lato"/>
                <a:cs typeface="Lato"/>
              </a:rPr>
              <a:t>      Comercio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ES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,Sans-Serif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9M€ </a:t>
            </a:r>
            <a:endParaRPr lang="es-ES" sz="2500" dirty="0">
              <a:latin typeface="Lato"/>
              <a:ea typeface="Lato"/>
              <a:cs typeface="Lato"/>
            </a:endParaRPr>
          </a:p>
          <a:p>
            <a:r>
              <a:rPr lang="es-ES" dirty="0">
                <a:latin typeface="Lato"/>
                <a:ea typeface="Lato"/>
                <a:cs typeface="Lato"/>
              </a:rPr>
              <a:t>      Campus del Videojuego</a:t>
            </a:r>
            <a:endParaRPr lang="es-ES" dirty="0"/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294078" y="160374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Lato"/>
                <a:ea typeface="Lato"/>
                <a:cs typeface="Lato"/>
              </a:rPr>
              <a:t>283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B2C0C8C3-9010-4376-8FE5-A2AE7AE0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4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D89A552-A30D-4F0A-B1A4-B69B6A97C448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73FF56C2-FFD5-44AD-BE80-D758577B04E6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90555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r="25758"/>
          <a:stretch/>
        </p:blipFill>
        <p:spPr>
          <a:xfrm>
            <a:off x="5248093" y="324077"/>
            <a:ext cx="4320000" cy="59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D4DE098-235B-47C9-ABEC-F93631F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78444E0-51FE-4749-89FB-3B8B8C01CC3E}"/>
              </a:ext>
            </a:extLst>
          </p:cNvPr>
          <p:cNvSpPr txBox="1"/>
          <p:nvPr/>
        </p:nvSpPr>
        <p:spPr>
          <a:xfrm>
            <a:off x="322653" y="120416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00FF"/>
                </a:solidFill>
                <a:latin typeface="Lato"/>
                <a:ea typeface="Lato"/>
                <a:cs typeface="Lato"/>
              </a:rPr>
              <a:t>1.699,42M€  +90M€  +5,6%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97BDEAA5-E81B-45BE-A035-9A2960B1E213}"/>
              </a:ext>
            </a:extLst>
          </p:cNvPr>
          <p:cNvSpPr txBox="1">
            <a:spLocks/>
          </p:cNvSpPr>
          <p:nvPr/>
        </p:nvSpPr>
        <p:spPr>
          <a:xfrm>
            <a:off x="332678" y="400384"/>
            <a:ext cx="463377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MEDIO AMBIENTE Y MOVILIDAD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B76868F-39FC-4FAF-90F6-5AD6F589588F}"/>
              </a:ext>
            </a:extLst>
          </p:cNvPr>
          <p:cNvCxnSpPr>
            <a:cxnSpLocks/>
          </p:cNvCxnSpPr>
          <p:nvPr/>
        </p:nvCxnSpPr>
        <p:spPr>
          <a:xfrm>
            <a:off x="399829" y="1161180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7690F3-E88A-45F2-BE84-CA6E9225C40A}"/>
              </a:ext>
            </a:extLst>
          </p:cNvPr>
          <p:cNvSpPr txBox="1"/>
          <p:nvPr/>
        </p:nvSpPr>
        <p:spPr>
          <a:xfrm>
            <a:off x="401069" y="2114784"/>
            <a:ext cx="4836745" cy="38010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367M€</a:t>
            </a:r>
            <a:endParaRPr lang="es-ES" sz="2200" i="1" strike="sngStrike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003DF6"/>
              </a:buClr>
            </a:pPr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Limpieza viaria</a:t>
            </a:r>
          </a:p>
          <a:p>
            <a:pPr>
              <a:buClr>
                <a:srgbClr val="003DF6"/>
              </a:buClr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</a:t>
            </a:r>
            <a:endParaRPr lang="es-ES" sz="1400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134M€</a:t>
            </a:r>
          </a:p>
          <a:p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Zonas verdes </a:t>
            </a:r>
          </a:p>
          <a:p>
            <a:endParaRPr lang="es-E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Recogida interbloques 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Lato"/>
                <a:ea typeface="Lato"/>
                <a:cs typeface="Lato"/>
              </a:rPr>
              <a:t>      Nuevo contrato recogida residuos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es-ES" dirty="0">
                <a:latin typeface="Lato"/>
                <a:ea typeface="Lato"/>
                <a:cs typeface="Lato"/>
              </a:rPr>
              <a:t>      Contrato Parques históricos y viveros     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600"/>
              </a:spcAft>
              <a:buClr>
                <a:srgbClr val="003DF6"/>
              </a:buClr>
            </a:pPr>
            <a:r>
              <a:rPr lang="es-ES" dirty="0">
                <a:latin typeface="Lato"/>
                <a:ea typeface="Lato"/>
                <a:cs typeface="Lato"/>
              </a:rPr>
              <a:t>      Primer carril BUS-RAPID</a:t>
            </a:r>
          </a:p>
          <a:p>
            <a:pPr indent="365125">
              <a:spcAft>
                <a:spcPts val="600"/>
              </a:spcAft>
              <a:buClr>
                <a:srgbClr val="003DF6"/>
              </a:buClr>
            </a:pPr>
            <a:r>
              <a:rPr lang="es-ES" dirty="0">
                <a:latin typeface="Lato"/>
                <a:ea typeface="Lato"/>
                <a:cs typeface="Lato"/>
              </a:rPr>
              <a:t>Ampliación BICIMAD a los 21 distritos 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7368834-9BAA-411F-BB9A-2082645F16BF}"/>
              </a:ext>
            </a:extLst>
          </p:cNvPr>
          <p:cNvSpPr txBox="1"/>
          <p:nvPr/>
        </p:nvSpPr>
        <p:spPr>
          <a:xfrm>
            <a:off x="322653" y="160374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Lato"/>
                <a:ea typeface="Lato"/>
                <a:cs typeface="Lato"/>
              </a:rPr>
              <a:t> 2.589 trabajadores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31E56B-4B13-4EFC-964A-FB0F3C06C61D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5">
            <a:extLst>
              <a:ext uri="{FF2B5EF4-FFF2-40B4-BE49-F238E27FC236}">
                <a16:creationId xmlns:a16="http://schemas.microsoft.com/office/drawing/2014/main" id="{D2CB6FC0-89BB-4318-95B6-BD6097503627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4031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r="26036"/>
          <a:stretch/>
        </p:blipFill>
        <p:spPr>
          <a:xfrm flipH="1">
            <a:off x="5302304" y="301239"/>
            <a:ext cx="4287600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285053" y="426543"/>
            <a:ext cx="46337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DESARROLLO URBANO</a:t>
            </a:r>
            <a:endParaRPr lang="es-ES" sz="2400" b="1" dirty="0">
              <a:solidFill>
                <a:srgbClr val="003DF6"/>
              </a:solidFill>
              <a:latin typeface="Lato" pitchFamily="34" charset="0"/>
              <a:ea typeface="Lato"/>
              <a:cs typeface="Lato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52204" y="865905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275028" y="91841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00FF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00FF"/>
                </a:solidFill>
                <a:latin typeface="Lato"/>
                <a:ea typeface="Lato"/>
                <a:cs typeface="Lato"/>
              </a:rPr>
              <a:t>311,40M€  -17M€  -5,2%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314104" y="1988455"/>
            <a:ext cx="4575673" cy="3739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28M€</a:t>
            </a:r>
            <a:r>
              <a:rPr lang="es-ES" sz="25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</a:t>
            </a:r>
            <a:endParaRPr lang="es-ES" sz="2500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Bosque Metropolitano</a:t>
            </a:r>
          </a:p>
          <a:p>
            <a:pPr>
              <a:buClr>
                <a:srgbClr val="003DF6"/>
              </a:buClr>
            </a:pP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112M€ </a:t>
            </a:r>
            <a:endParaRPr lang="es-ES" sz="25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/>
                <a:ea typeface="Lato"/>
                <a:cs typeface="Lato"/>
              </a:rPr>
              <a:t>       Plan Rehabilita</a:t>
            </a:r>
          </a:p>
          <a:p>
            <a:pPr indent="422275"/>
            <a:r>
              <a:rPr lang="es-ES" dirty="0">
                <a:latin typeface="Lato"/>
                <a:ea typeface="Lato"/>
                <a:cs typeface="Lato"/>
              </a:rPr>
              <a:t>Plan Adapta</a:t>
            </a:r>
          </a:p>
          <a:p>
            <a:pPr indent="422275"/>
            <a:r>
              <a:rPr lang="es-ES" dirty="0">
                <a:latin typeface="Lato"/>
                <a:ea typeface="Lato"/>
                <a:cs typeface="Lato"/>
              </a:rPr>
              <a:t>Plan Transforma tu Barrio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</a:t>
            </a: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123,6M€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22275">
              <a:buClr>
                <a:srgbClr val="003DF6"/>
              </a:buClr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Promociones de vivienda protegida en</a:t>
            </a:r>
          </a:p>
          <a:p>
            <a:pPr indent="422275">
              <a:buClr>
                <a:srgbClr val="003DF6"/>
              </a:buClr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alquiler (3.077 viviendas </a:t>
            </a:r>
          </a:p>
          <a:p>
            <a:pPr indent="422275">
              <a:buClr>
                <a:srgbClr val="003DF6"/>
              </a:buClr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diferentes fases)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275028" y="131799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Lato"/>
                <a:ea typeface="Lato"/>
                <a:cs typeface="Lato"/>
              </a:rPr>
              <a:t>882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D4DE098-235B-47C9-ABEC-F93631F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F0CC73A-7032-4C30-B251-CA59E2AAECAA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489F10A0-EFE3-443E-9EE3-61115BB05230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37549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r="22375"/>
          <a:stretch/>
        </p:blipFill>
        <p:spPr>
          <a:xfrm>
            <a:off x="5249063" y="345048"/>
            <a:ext cx="4287600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294578" y="426543"/>
            <a:ext cx="46337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HACIENDA Y PERSONAL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61729" y="865905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284553" y="91841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370,56M€  +15M€  +4,2%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323629" y="1988455"/>
            <a:ext cx="4575673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65,2M€</a:t>
            </a:r>
            <a:r>
              <a:rPr lang="es-ES" sz="25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</a:t>
            </a:r>
            <a:endParaRPr lang="es-ES" sz="2500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Agencia Tributaria de Madrid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+17%</a:t>
            </a:r>
          </a:p>
          <a:p>
            <a:r>
              <a:rPr lang="es-ES" dirty="0">
                <a:latin typeface="Lato"/>
                <a:ea typeface="Lato"/>
                <a:cs typeface="Lato"/>
              </a:rPr>
              <a:t>      Planificación Recursos Humanos 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(Madrid Talento)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+12M€ </a:t>
            </a:r>
            <a:endParaRPr lang="es-ES" sz="25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/>
                <a:ea typeface="Lato"/>
                <a:cs typeface="Lato"/>
              </a:rPr>
              <a:t> </a:t>
            </a:r>
            <a:r>
              <a:rPr lang="es-E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     </a:t>
            </a:r>
            <a:r>
              <a:rPr lang="es-ES" dirty="0">
                <a:latin typeface="Lato"/>
                <a:ea typeface="Lato"/>
                <a:cs typeface="Lato"/>
              </a:rPr>
              <a:t>Incremento costes energía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ES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</a:t>
            </a:r>
            <a:r>
              <a:rPr lang="es-ES" dirty="0">
                <a:latin typeface="Lato"/>
                <a:ea typeface="Lato"/>
                <a:cs typeface="Lato"/>
              </a:rPr>
              <a:t>Tramitación electrónica Padrón</a:t>
            </a:r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284553" y="131799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Lato"/>
                <a:ea typeface="Lato"/>
                <a:cs typeface="Lato"/>
              </a:rPr>
              <a:t>1.937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D4DE098-235B-47C9-ABEC-F93631F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6FE184-5DA4-4BCE-913A-3C5149DBBBBD}"/>
              </a:ext>
            </a:extLst>
          </p:cNvPr>
          <p:cNvSpPr/>
          <p:nvPr/>
        </p:nvSpPr>
        <p:spPr>
          <a:xfrm>
            <a:off x="9656641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1ACE5245-B97C-496F-8287-E73052A509BD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3866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B54A273C-E944-4477-8016-8384B10AE34D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284553" y="1161961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319,92M€  +15M€  +4,9%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r="26512"/>
          <a:stretch/>
        </p:blipFill>
        <p:spPr>
          <a:xfrm>
            <a:off x="5317588" y="324602"/>
            <a:ext cx="4226683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5"/>
          <p:cNvSpPr txBox="1">
            <a:spLocks/>
          </p:cNvSpPr>
          <p:nvPr/>
        </p:nvSpPr>
        <p:spPr>
          <a:xfrm>
            <a:off x="294578" y="400384"/>
            <a:ext cx="463377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FAMILIAS, IGUALDAD Y BIENESTAR SOCIAL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61729" y="1161180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289534" y="1906068"/>
            <a:ext cx="5232629" cy="4277581"/>
          </a:xfrm>
          <a:prstGeom prst="rect">
            <a:avLst/>
          </a:prstGeom>
          <a:noFill/>
        </p:spPr>
        <p:txBody>
          <a:bodyPr wrap="square" lIns="91440" tIns="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20,6M€</a:t>
            </a:r>
            <a:r>
              <a:rPr lang="es-ES" sz="25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</a:t>
            </a:r>
            <a:endParaRPr lang="es-ES" sz="2500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Tarjeta Familias</a:t>
            </a:r>
          </a:p>
          <a:p>
            <a:endParaRPr lang="es-ES" sz="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Más de 1.000M€</a:t>
            </a:r>
          </a:p>
          <a:p>
            <a:r>
              <a:rPr lang="es-ES" dirty="0">
                <a:latin typeface="Lato"/>
                <a:ea typeface="Lato"/>
                <a:cs typeface="Lato"/>
              </a:rPr>
              <a:t>   </a:t>
            </a:r>
            <a:r>
              <a:rPr lang="es-E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  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Gasto social</a:t>
            </a:r>
          </a:p>
          <a:p>
            <a:endParaRPr lang="es-ES" sz="600" dirty="0">
              <a:solidFill>
                <a:schemeClr val="tx2">
                  <a:lumMod val="50000"/>
                </a:schemeClr>
              </a:solidFill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dirty="0">
                <a:latin typeface="Lato"/>
                <a:ea typeface="Lato"/>
                <a:cs typeface="Lato"/>
              </a:rPr>
              <a:t>Nuevo contrato Teleasistencia</a:t>
            </a: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endParaRPr lang="es-ES" sz="600" dirty="0"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dirty="0">
                <a:latin typeface="Lato"/>
                <a:ea typeface="Lato"/>
                <a:cs typeface="Lato"/>
              </a:rPr>
              <a:t>+35% Becas E. infantil </a:t>
            </a:r>
          </a:p>
          <a:p>
            <a:endParaRPr lang="es-ES" sz="600" dirty="0">
              <a:solidFill>
                <a:schemeClr val="tx2">
                  <a:lumMod val="50000"/>
                </a:schemeClr>
              </a:solidFill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626M€</a:t>
            </a:r>
          </a:p>
          <a:p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Servicios sociales y promoción social </a:t>
            </a:r>
            <a:r>
              <a:rPr lang="es-E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(todo Ayto.)</a:t>
            </a:r>
          </a:p>
          <a:p>
            <a:pPr marL="35941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</a:t>
            </a:r>
            <a:r>
              <a:rPr lang="es-ES" sz="1600" dirty="0">
                <a:latin typeface="Lato"/>
                <a:ea typeface="Lato"/>
                <a:cs typeface="Lato"/>
              </a:rPr>
              <a:t>SAD y Teleasistencia (247M€)</a:t>
            </a:r>
          </a:p>
          <a:p>
            <a:pPr marL="35941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 Centros de día y residencia (48M€)</a:t>
            </a:r>
          </a:p>
          <a:p>
            <a:pPr marL="35941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</a:t>
            </a:r>
            <a:r>
              <a:rPr lang="es-ES" sz="1600" dirty="0">
                <a:latin typeface="Lato"/>
                <a:ea typeface="Lato"/>
                <a:cs typeface="Lato"/>
              </a:rPr>
              <a:t>Familia e infancia (57M€)</a:t>
            </a:r>
          </a:p>
          <a:p>
            <a:pPr marL="35941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 </a:t>
            </a:r>
            <a:r>
              <a:rPr lang="es-ES" sz="1600" dirty="0">
                <a:latin typeface="Lato"/>
                <a:ea typeface="Lato"/>
                <a:cs typeface="Lato"/>
              </a:rPr>
              <a:t>Servicios sociales y emergencia social (135,7M€)</a:t>
            </a:r>
          </a:p>
          <a:p>
            <a:pPr marL="35941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 Inclusión social (44M€; +13%)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303603" y="1490759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Lato"/>
                <a:ea typeface="Lato"/>
                <a:cs typeface="Lato"/>
              </a:rPr>
              <a:t>982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B2C0C8C3-9010-4376-8FE5-A2AE7AE0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8AF29AA-2189-4611-A8ED-8EE447825684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184FC8C0-CFED-4347-A019-186E67F90C58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2106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 r="22942"/>
          <a:stretch/>
        </p:blipFill>
        <p:spPr>
          <a:xfrm>
            <a:off x="5266196" y="348053"/>
            <a:ext cx="4287600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285053" y="426543"/>
            <a:ext cx="46337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OBRAS Y EQUIPAMIENTOS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52204" y="865905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275028" y="91841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429,71M€  -62M€  -12,6%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264867" y="1910267"/>
            <a:ext cx="5362209" cy="42769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218M€</a:t>
            </a:r>
            <a:r>
              <a:rPr lang="es-ES" sz="25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 </a:t>
            </a:r>
            <a:endParaRPr lang="es-ES" sz="2200" i="1" dirty="0">
              <a:solidFill>
                <a:srgbClr val="003DF6"/>
              </a:solidFill>
              <a:latin typeface="Lato"/>
              <a:ea typeface="Lato"/>
              <a:cs typeface="Lato"/>
            </a:endParaRPr>
          </a:p>
          <a:p>
            <a:pPr indent="355600">
              <a:buClr>
                <a:srgbClr val="003DF6"/>
              </a:buClr>
            </a:pP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Conservación y mejora de vías públicas</a:t>
            </a:r>
          </a:p>
          <a:p>
            <a:pPr indent="355600"/>
            <a:r>
              <a:rPr lang="es-ES" sz="1600" dirty="0">
                <a:latin typeface="Lato"/>
                <a:ea typeface="Lato"/>
                <a:cs typeface="Lato"/>
              </a:rPr>
              <a:t>(Accesibilidad, mejora calzadas y aceras,</a:t>
            </a:r>
          </a:p>
          <a:p>
            <a:pPr indent="355600"/>
            <a:r>
              <a:rPr lang="es-ES" sz="1600" dirty="0">
                <a:latin typeface="Lato"/>
                <a:ea typeface="Lato"/>
                <a:cs typeface="Lato"/>
              </a:rPr>
              <a:t>entornos escolares)</a:t>
            </a:r>
          </a:p>
          <a:p>
            <a:pPr indent="355600"/>
            <a:endParaRPr lang="es-ES" sz="1200" dirty="0"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0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Nuevos proyectos:</a:t>
            </a:r>
          </a:p>
          <a:p>
            <a:pPr marL="355600">
              <a:lnSpc>
                <a:spcPts val="2200"/>
              </a:lnSpc>
            </a:pPr>
            <a:r>
              <a:rPr lang="es-ES" sz="1600" dirty="0">
                <a:latin typeface="Lato"/>
                <a:ea typeface="Lato"/>
                <a:cs typeface="Lato"/>
              </a:rPr>
              <a:t>Remodelación Prado-Retiro </a:t>
            </a:r>
          </a:p>
          <a:p>
            <a:pPr marL="355600">
              <a:lnSpc>
                <a:spcPts val="2200"/>
              </a:lnSpc>
            </a:pPr>
            <a:r>
              <a:rPr lang="es-ES" sz="1600" dirty="0">
                <a:latin typeface="Lato"/>
                <a:ea typeface="Lato"/>
                <a:cs typeface="Lato"/>
              </a:rPr>
              <a:t>Paseo Santa Mª de la Cabeza</a:t>
            </a:r>
          </a:p>
          <a:p>
            <a:pPr marL="355600">
              <a:lnSpc>
                <a:spcPts val="2200"/>
              </a:lnSpc>
            </a:pPr>
            <a:r>
              <a:rPr lang="es-ES" sz="1600" dirty="0">
                <a:latin typeface="Lato"/>
                <a:ea typeface="Lato"/>
                <a:cs typeface="Lato"/>
              </a:rPr>
              <a:t>Avenida Ilustración</a:t>
            </a:r>
          </a:p>
          <a:p>
            <a:pPr marL="355600">
              <a:lnSpc>
                <a:spcPts val="2200"/>
              </a:lnSpc>
            </a:pPr>
            <a:endParaRPr lang="es-ES" sz="1200" dirty="0">
              <a:solidFill>
                <a:schemeClr val="tx2">
                  <a:lumMod val="50000"/>
                </a:schemeClr>
              </a:solidFill>
              <a:latin typeface="Lato"/>
              <a:ea typeface="Lato"/>
              <a:cs typeface="Lato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0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Finalización grandes proyectos ciudad: </a:t>
            </a:r>
            <a:endParaRPr lang="es-ES" sz="20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>
              <a:lnSpc>
                <a:spcPts val="2200"/>
              </a:lnSpc>
            </a:pPr>
            <a:r>
              <a:rPr lang="es-ES" sz="1600" dirty="0">
                <a:latin typeface="Lato"/>
                <a:ea typeface="Lato"/>
                <a:cs typeface="Lato"/>
              </a:rPr>
              <a:t>Madrid Río-V. Calderón (8,8M€)     </a:t>
            </a:r>
            <a:endParaRPr lang="es-E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>
              <a:lnSpc>
                <a:spcPts val="2200"/>
              </a:lnSpc>
            </a:pPr>
            <a:r>
              <a:rPr lang="es-ES" sz="1600" dirty="0">
                <a:latin typeface="Lato"/>
                <a:ea typeface="Lato"/>
                <a:cs typeface="Lato"/>
              </a:rPr>
              <a:t>Remodelación Puerta del Sol (5,3M€)</a:t>
            </a:r>
          </a:p>
          <a:p>
            <a:pPr marL="355600">
              <a:lnSpc>
                <a:spcPts val="2200"/>
              </a:lnSpc>
            </a:pPr>
            <a:r>
              <a:rPr lang="es-ES" sz="1600" dirty="0">
                <a:latin typeface="Lato"/>
                <a:ea typeface="Lato"/>
                <a:cs typeface="Lato"/>
              </a:rPr>
              <a:t>Reforma eje Dr. Esquerdo-Pedro Bosch (2,4M€)</a:t>
            </a:r>
          </a:p>
          <a:p>
            <a:pPr marL="355600">
              <a:lnSpc>
                <a:spcPts val="2200"/>
              </a:lnSpc>
            </a:pPr>
            <a:r>
              <a:rPr lang="es-ES" sz="1600" dirty="0">
                <a:latin typeface="Lato"/>
                <a:ea typeface="Lato"/>
                <a:cs typeface="Lato"/>
              </a:rPr>
              <a:t>8 plazas de barrio (8,5M€)</a:t>
            </a:r>
            <a:endParaRPr lang="es-E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275028" y="131799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latin typeface="Lato"/>
                <a:ea typeface="Lato"/>
                <a:cs typeface="Lato"/>
              </a:rPr>
              <a:t>512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36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D4DE098-235B-47C9-ABEC-F93631F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C60798F-7A0D-4A09-9A76-561C6383E02F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3651F714-893B-472F-874A-E56F8342DD4E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3295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462918F5-0A2A-4D0D-BC42-59E3940FF12D}"/>
              </a:ext>
            </a:extLst>
          </p:cNvPr>
          <p:cNvSpPr txBox="1"/>
          <p:nvPr/>
        </p:nvSpPr>
        <p:spPr>
          <a:xfrm>
            <a:off x="3567781" y="1220989"/>
            <a:ext cx="229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incrementa el </a:t>
            </a:r>
          </a:p>
          <a:p>
            <a:pPr lvl="0" algn="ctr"/>
            <a:r>
              <a:rPr lang="es-ES" sz="16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gasto social</a:t>
            </a: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01A28F-F78C-4F7C-ABAF-D6CC36B48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05" y="1882265"/>
            <a:ext cx="535912" cy="5359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orma&#10;&#10;Descripción generada automáticamente">
            <a:extLst>
              <a:ext uri="{FF2B5EF4-FFF2-40B4-BE49-F238E27FC236}">
                <a16:creationId xmlns:a16="http://schemas.microsoft.com/office/drawing/2014/main" id="{65006024-966A-4E9B-AF92-CA3A5F2DE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55" y="3911429"/>
            <a:ext cx="504000" cy="504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1230167-AA33-494A-8656-0D1E08D9345C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ABA806-099C-480F-BD88-4186C34214C7}"/>
              </a:ext>
            </a:extLst>
          </p:cNvPr>
          <p:cNvSpPr txBox="1"/>
          <p:nvPr/>
        </p:nvSpPr>
        <p:spPr>
          <a:xfrm>
            <a:off x="2718874" y="2761096"/>
            <a:ext cx="3965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Recoge la </a:t>
            </a:r>
            <a:r>
              <a:rPr lang="es-ES" sz="16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subida salarial</a:t>
            </a:r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 algn="ctr"/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prevista para los empleados públicos </a:t>
            </a:r>
          </a:p>
          <a:p>
            <a:pPr lvl="0"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los convenios 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suscritos </a:t>
            </a:r>
          </a:p>
          <a:p>
            <a:pPr lvl="0"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incorporación de nuevos efectivos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CA1306-3ED4-4364-83CE-9F135D6364EE}"/>
              </a:ext>
            </a:extLst>
          </p:cNvPr>
          <p:cNvSpPr txBox="1"/>
          <p:nvPr/>
        </p:nvSpPr>
        <p:spPr>
          <a:xfrm>
            <a:off x="642031" y="4538077"/>
            <a:ext cx="206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Finalización </a:t>
            </a:r>
          </a:p>
          <a:p>
            <a:pPr algn="ctr"/>
            <a:r>
              <a:rPr lang="es-ES" sz="16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las inversiones </a:t>
            </a:r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proyectadas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durante la legislatura</a:t>
            </a:r>
          </a:p>
        </p:txBody>
      </p:sp>
      <p:pic>
        <p:nvPicPr>
          <p:cNvPr id="12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5FD70B-E1AF-496A-9BE4-F2E913454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94" y="3905401"/>
            <a:ext cx="540000" cy="5149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EED920B-A2B5-4B8D-A259-448FE95B1D4F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 descr="Texto&#10;&#10;Descripción generada automáticamente">
            <a:extLst>
              <a:ext uri="{FF2B5EF4-FFF2-40B4-BE49-F238E27FC236}">
                <a16:creationId xmlns:a16="http://schemas.microsoft.com/office/drawing/2014/main" id="{5A6930BE-BC9D-49F5-893D-232F048F52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30" name="CuadroTexto 5">
            <a:extLst>
              <a:ext uri="{FF2B5EF4-FFF2-40B4-BE49-F238E27FC236}">
                <a16:creationId xmlns:a16="http://schemas.microsoft.com/office/drawing/2014/main" id="{31BEC313-FF2C-4B72-B712-523107FB227D}"/>
              </a:ext>
            </a:extLst>
          </p:cNvPr>
          <p:cNvSpPr txBox="1">
            <a:spLocks/>
          </p:cNvSpPr>
          <p:nvPr/>
        </p:nvSpPr>
        <p:spPr>
          <a:xfrm>
            <a:off x="0" y="426543"/>
            <a:ext cx="9657055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LÍNEAS DEL PRESUPUESTO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B4D25A6-D621-4E55-9D24-A929B5CAC7F2}"/>
              </a:ext>
            </a:extLst>
          </p:cNvPr>
          <p:cNvCxnSpPr>
            <a:cxnSpLocks/>
          </p:cNvCxnSpPr>
          <p:nvPr/>
        </p:nvCxnSpPr>
        <p:spPr>
          <a:xfrm>
            <a:off x="2822586" y="865905"/>
            <a:ext cx="3996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9807CC1-F8BD-4CBA-B3DF-5567DB0363B0}"/>
              </a:ext>
            </a:extLst>
          </p:cNvPr>
          <p:cNvSpPr txBox="1"/>
          <p:nvPr/>
        </p:nvSpPr>
        <p:spPr>
          <a:xfrm>
            <a:off x="528687" y="998913"/>
            <a:ext cx="228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Bajada del 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IBI </a:t>
            </a:r>
          </a:p>
          <a:p>
            <a:pPr lvl="0" algn="ctr"/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 mínimo legal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0,4% </a:t>
            </a:r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(-121M€)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1DBD35-2F68-4E49-9E35-5DA79AAB85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16" y="2016206"/>
            <a:ext cx="535912" cy="4908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F87C3CBC-968F-40B5-A939-0AE7335DE796}"/>
              </a:ext>
            </a:extLst>
          </p:cNvPr>
          <p:cNvSpPr txBox="1"/>
          <p:nvPr/>
        </p:nvSpPr>
        <p:spPr>
          <a:xfrm>
            <a:off x="3581649" y="4758366"/>
            <a:ext cx="2239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Incremento en </a:t>
            </a:r>
          </a:p>
          <a:p>
            <a:pPr algn="ctr"/>
            <a:r>
              <a:rPr lang="es-ES" sz="16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digitalización </a:t>
            </a:r>
          </a:p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(+22%)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5C078A95-E610-42B6-9426-72C5D843A9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80" y="5589363"/>
            <a:ext cx="596759" cy="53275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A2EAF10-DAAB-4FB6-9A25-AE5B2C28AB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71" y="1928476"/>
            <a:ext cx="535912" cy="4897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85C67CD-7ED5-4C17-A19D-0F7F28F1ED83}"/>
              </a:ext>
            </a:extLst>
          </p:cNvPr>
          <p:cNvSpPr txBox="1"/>
          <p:nvPr/>
        </p:nvSpPr>
        <p:spPr>
          <a:xfrm>
            <a:off x="6749961" y="1080848"/>
            <a:ext cx="243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Presupuesto realista 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ajustado</a:t>
            </a:r>
            <a:r>
              <a:rPr lang="es-ES" sz="16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la </a:t>
            </a:r>
          </a:p>
          <a:p>
            <a:pPr lvl="0"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situación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económica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5C2BEA6-08FC-4DE5-9533-3534E924F532}"/>
              </a:ext>
            </a:extLst>
          </p:cNvPr>
          <p:cNvSpPr txBox="1"/>
          <p:nvPr/>
        </p:nvSpPr>
        <p:spPr>
          <a:xfrm>
            <a:off x="6846414" y="4537166"/>
            <a:ext cx="2239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presupuesto en </a:t>
            </a:r>
            <a:r>
              <a:rPr lang="es-ES" sz="16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distritos crece más </a:t>
            </a:r>
          </a:p>
          <a:p>
            <a:pPr lvl="0"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la media del presupuesto (+3%)</a:t>
            </a:r>
            <a:endParaRPr lang="es-ES" sz="1600" b="1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D9580733-F12E-475B-B4D7-65490F3686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49" y="5607087"/>
            <a:ext cx="610010" cy="6100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F1F3EB8D-89BE-4367-8163-B2AF1FD6B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8" y="5629377"/>
            <a:ext cx="540000" cy="54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0734F94F-3F9D-464C-A914-65C4671178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8" y="5733229"/>
            <a:ext cx="442869" cy="44286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9238D8B7-E256-4CEA-8573-C898BCFD4809}"/>
              </a:ext>
            </a:extLst>
          </p:cNvPr>
          <p:cNvSpPr txBox="1"/>
          <p:nvPr/>
        </p:nvSpPr>
        <p:spPr>
          <a:xfrm>
            <a:off x="6675164" y="2628128"/>
            <a:ext cx="25823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Refuerzo de los </a:t>
            </a:r>
          </a:p>
          <a:p>
            <a:pPr lvl="0" algn="ctr"/>
            <a:r>
              <a:rPr lang="es-ES" sz="16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servicios públicos:</a:t>
            </a:r>
          </a:p>
          <a:p>
            <a:pPr lvl="0"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Limpieza interbloques, ampliación BiciMad, incremento tarjeta familias</a:t>
            </a:r>
          </a:p>
        </p:txBody>
      </p:sp>
      <p:sp>
        <p:nvSpPr>
          <p:cNvPr id="33" name="CuadroTexto 5">
            <a:extLst>
              <a:ext uri="{FF2B5EF4-FFF2-40B4-BE49-F238E27FC236}">
                <a16:creationId xmlns:a16="http://schemas.microsoft.com/office/drawing/2014/main" id="{070A03A3-0974-4518-BA13-8E1A7686691D}"/>
              </a:ext>
            </a:extLst>
          </p:cNvPr>
          <p:cNvSpPr txBox="1">
            <a:spLocks/>
          </p:cNvSpPr>
          <p:nvPr/>
        </p:nvSpPr>
        <p:spPr>
          <a:xfrm>
            <a:off x="244231" y="6449448"/>
            <a:ext cx="5616695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pic>
        <p:nvPicPr>
          <p:cNvPr id="15" name="Imagen 14" descr="Forma&#10;&#10;Descripción generada automáticamente con confianza baja">
            <a:extLst>
              <a:ext uri="{FF2B5EF4-FFF2-40B4-BE49-F238E27FC236}">
                <a16:creationId xmlns:a16="http://schemas.microsoft.com/office/drawing/2014/main" id="{C92A1AEA-270C-405C-B1DE-F47CBE10C1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54" y="3857955"/>
            <a:ext cx="504000" cy="50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BEC5385F-3AF5-4D43-A200-6D5D664C3863}"/>
              </a:ext>
            </a:extLst>
          </p:cNvPr>
          <p:cNvSpPr txBox="1"/>
          <p:nvPr/>
        </p:nvSpPr>
        <p:spPr>
          <a:xfrm>
            <a:off x="582991" y="3033523"/>
            <a:ext cx="206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crecimiento </a:t>
            </a:r>
          </a:p>
          <a:p>
            <a:pPr algn="ctr"/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ES" sz="16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deuda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A46E262-1C9A-4FF4-B690-8BD8EDA2568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0338" y="3810860"/>
            <a:ext cx="535912" cy="5359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0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 r="22942"/>
          <a:stretch/>
        </p:blipFill>
        <p:spPr>
          <a:xfrm>
            <a:off x="5266196" y="348053"/>
            <a:ext cx="4287600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285053" y="426543"/>
            <a:ext cx="46337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OBRAS Y EQUIPAMIENTOS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52204" y="865905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314105" y="1230115"/>
            <a:ext cx="4952092" cy="36466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+30 Equipamientos</a:t>
            </a:r>
            <a:r>
              <a:rPr lang="es-ES" sz="5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endParaRPr lang="es-ES" sz="1600" dirty="0">
              <a:latin typeface="Lato"/>
              <a:ea typeface="Lato"/>
              <a:cs typeface="Lato"/>
            </a:endParaRPr>
          </a:p>
          <a:p>
            <a:pPr marL="182563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 11 Bibliotecas y Centros Culturales</a:t>
            </a:r>
          </a:p>
          <a:p>
            <a:pPr marL="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 8 Equipamientos de seguridad y emergencias</a:t>
            </a:r>
          </a:p>
          <a:p>
            <a:pPr marL="309563">
              <a:spcAft>
                <a:spcPts val="600"/>
              </a:spcAft>
            </a:pPr>
            <a:r>
              <a:rPr lang="es-ES" sz="1600" dirty="0">
                <a:latin typeface="Lato"/>
                <a:ea typeface="Lato"/>
                <a:cs typeface="Lato"/>
              </a:rPr>
              <a:t>(Unidades Integrales de Policía, Bases de SAMUR </a:t>
            </a:r>
          </a:p>
          <a:p>
            <a:pPr marL="309563">
              <a:spcAft>
                <a:spcPts val="600"/>
              </a:spcAft>
            </a:pPr>
            <a:r>
              <a:rPr lang="es-ES" sz="1600" dirty="0">
                <a:latin typeface="Lato"/>
                <a:ea typeface="Lato"/>
                <a:cs typeface="Lato"/>
              </a:rPr>
              <a:t>y un Centro de Salud Municipal Comunitaria)  </a:t>
            </a:r>
          </a:p>
          <a:p>
            <a:pPr marL="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 8 Centros de Atención Social (7 Centros de</a:t>
            </a:r>
          </a:p>
          <a:p>
            <a:pPr marL="309563">
              <a:spcAft>
                <a:spcPts val="600"/>
              </a:spcAft>
            </a:pPr>
            <a:r>
              <a:rPr lang="es-ES" sz="1600" dirty="0">
                <a:latin typeface="Lato"/>
                <a:ea typeface="Lato"/>
                <a:cs typeface="Lato"/>
              </a:rPr>
              <a:t>Mayores, 1 Casa Familias)</a:t>
            </a:r>
            <a:endParaRPr lang="es-ES" dirty="0">
              <a:latin typeface="Calibri" panose="020F0502020204030204"/>
              <a:ea typeface="Lato"/>
              <a:cs typeface="Calibri" panose="020F0502020204030204"/>
            </a:endParaRPr>
          </a:p>
          <a:p>
            <a:pPr marL="182563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 4 Instalaciones deportivas </a:t>
            </a:r>
          </a:p>
          <a:p>
            <a:pPr marL="182563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 6 Escuelas infantiles</a:t>
            </a:r>
          </a:p>
          <a:p>
            <a:pPr marL="182563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Lato"/>
                <a:ea typeface="Lato"/>
                <a:cs typeface="Lato"/>
              </a:rPr>
              <a:t> 1 Escuela de Música </a:t>
            </a:r>
            <a:endParaRPr lang="es-E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36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D4DE098-235B-47C9-ABEC-F93631F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C60798F-7A0D-4A09-9A76-561C6383E02F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E687523D-8B80-46D2-B6EE-3BBB63CFA880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F965B-AF76-4E61-AD16-2C15E893D7D0}"/>
              </a:ext>
            </a:extLst>
          </p:cNvPr>
          <p:cNvSpPr txBox="1"/>
          <p:nvPr/>
        </p:nvSpPr>
        <p:spPr>
          <a:xfrm>
            <a:off x="312882" y="5007918"/>
            <a:ext cx="4943346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000" dirty="0">
                <a:latin typeface="Lato"/>
                <a:ea typeface="Lato"/>
                <a:cs typeface="Lato"/>
              </a:rPr>
              <a:t>Se han finalizado ya 32 equipamientos </a:t>
            </a:r>
          </a:p>
          <a:p>
            <a:pPr marL="365125">
              <a:lnSpc>
                <a:spcPts val="2200"/>
              </a:lnSpc>
              <a:buClr>
                <a:srgbClr val="003DF6"/>
              </a:buClr>
            </a:pPr>
            <a:r>
              <a:rPr lang="es-ES" sz="2000" dirty="0">
                <a:latin typeface="Lato"/>
                <a:ea typeface="Lato"/>
                <a:cs typeface="Lato"/>
              </a:rPr>
              <a:t>en la legislatura.</a:t>
            </a:r>
            <a:endParaRPr lang="es-E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5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40418F-685D-4079-B85B-EB32D8E4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r="26068"/>
          <a:stretch/>
        </p:blipFill>
        <p:spPr>
          <a:xfrm>
            <a:off x="5309925" y="301239"/>
            <a:ext cx="4287600" cy="59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21146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/>
          <p:cNvSpPr txBox="1">
            <a:spLocks/>
          </p:cNvSpPr>
          <p:nvPr/>
        </p:nvSpPr>
        <p:spPr>
          <a:xfrm>
            <a:off x="246953" y="426543"/>
            <a:ext cx="46337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DISTRITOS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9F9454-67D1-4F32-BDF9-80B202192A02}"/>
              </a:ext>
            </a:extLst>
          </p:cNvPr>
          <p:cNvCxnSpPr>
            <a:cxnSpLocks/>
          </p:cNvCxnSpPr>
          <p:nvPr/>
        </p:nvCxnSpPr>
        <p:spPr>
          <a:xfrm>
            <a:off x="314104" y="865905"/>
            <a:ext cx="4633774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AE6F9-DF88-4F3A-BB7A-541CB78AD4E4}"/>
              </a:ext>
            </a:extLst>
          </p:cNvPr>
          <p:cNvSpPr txBox="1"/>
          <p:nvPr/>
        </p:nvSpPr>
        <p:spPr>
          <a:xfrm>
            <a:off x="236928" y="918415"/>
            <a:ext cx="48758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Total: </a:t>
            </a:r>
            <a:r>
              <a:rPr lang="es-ES" sz="2400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865,95M€  +26M€  +3,0%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CC49B-C870-483B-9369-F0C92A5BE0E2}"/>
              </a:ext>
            </a:extLst>
          </p:cNvPr>
          <p:cNvSpPr txBox="1"/>
          <p:nvPr/>
        </p:nvSpPr>
        <p:spPr>
          <a:xfrm>
            <a:off x="276004" y="2408175"/>
            <a:ext cx="4575673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458M€</a:t>
            </a:r>
            <a:r>
              <a:rPr lang="es-ES" sz="2500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 </a:t>
            </a:r>
            <a:r>
              <a:rPr lang="es-ES" sz="2200" i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(+8,2M)</a:t>
            </a:r>
          </a:p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Distritos Sur y Este SURES</a:t>
            </a:r>
          </a:p>
          <a:p>
            <a:endParaRPr lang="es-E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94M€ </a:t>
            </a:r>
          </a:p>
          <a:p>
            <a:r>
              <a:rPr lang="es-ES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      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Centros docentes de enseñanza</a:t>
            </a:r>
          </a:p>
          <a:p>
            <a:pPr indent="365125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infantil y primaria</a:t>
            </a:r>
          </a:p>
          <a:p>
            <a:endParaRPr lang="es-ES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165M€</a:t>
            </a:r>
            <a:r>
              <a:rPr lang="es-ES" sz="2500" b="1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 </a:t>
            </a:r>
            <a:r>
              <a:rPr lang="es-ES" sz="2200" i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(+6%)</a:t>
            </a:r>
          </a:p>
          <a:p>
            <a:r>
              <a:rPr lang="es-ES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      </a:t>
            </a:r>
            <a:r>
              <a:rPr lang="es-ES" dirty="0">
                <a:latin typeface="Lato"/>
                <a:ea typeface="Lato"/>
                <a:cs typeface="Lato"/>
              </a:rPr>
              <a:t>Instalaciones deportivas</a:t>
            </a:r>
          </a:p>
          <a:p>
            <a:endParaRPr lang="es-ES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42M€ </a:t>
            </a:r>
            <a:r>
              <a:rPr lang="es-ES" sz="2200" i="1" dirty="0">
                <a:solidFill>
                  <a:srgbClr val="003DF6"/>
                </a:solidFill>
                <a:latin typeface="Lato"/>
                <a:ea typeface="Lato"/>
                <a:cs typeface="Lato"/>
              </a:rPr>
              <a:t>(+4%)</a:t>
            </a:r>
          </a:p>
          <a:p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Actividades culturales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2E96CA-4B81-4E3A-BC0B-83C4CB94ED32}"/>
              </a:ext>
            </a:extLst>
          </p:cNvPr>
          <p:cNvSpPr txBox="1"/>
          <p:nvPr/>
        </p:nvSpPr>
        <p:spPr>
          <a:xfrm>
            <a:off x="236928" y="1317992"/>
            <a:ext cx="4372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i="1" dirty="0">
                <a:latin typeface="Lato"/>
                <a:ea typeface="Lato"/>
                <a:cs typeface="Lato"/>
              </a:rPr>
              <a:t>7.132 trabajadores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E9D22-5E37-49B2-A23C-9E531359C719}"/>
              </a:ext>
            </a:extLst>
          </p:cNvPr>
          <p:cNvSpPr/>
          <p:nvPr/>
        </p:nvSpPr>
        <p:spPr>
          <a:xfrm>
            <a:off x="0" y="-13060"/>
            <a:ext cx="9906000" cy="252392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D4DE098-235B-47C9-ABEC-F93631F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011715C-F0D8-4E52-BC92-0A887055BB3A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9805C463-B5F5-4DD7-8BFE-6894DFD324E0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901012-A866-4B5B-8C36-F3DFC043DEB9}"/>
              </a:ext>
            </a:extLst>
          </p:cNvPr>
          <p:cNvSpPr txBox="1"/>
          <p:nvPr/>
        </p:nvSpPr>
        <p:spPr>
          <a:xfrm>
            <a:off x="236927" y="1744460"/>
            <a:ext cx="507299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</a:rPr>
              <a:t>+807 M€  +34% en esta legislatura </a:t>
            </a:r>
          </a:p>
          <a:p>
            <a:r>
              <a:rPr lang="es-E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</a:rPr>
              <a:t>respecto a la anterior</a:t>
            </a:r>
          </a:p>
        </p:txBody>
      </p:sp>
    </p:spTree>
    <p:extLst>
      <p:ext uri="{BB962C8B-B14F-4D97-AF65-F5344CB8AC3E}">
        <p14:creationId xmlns:p14="http://schemas.microsoft.com/office/powerpoint/2010/main" val="162835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1656FC0B-2CFC-4376-88C1-67AED535B6E4}"/>
              </a:ext>
            </a:extLst>
          </p:cNvPr>
          <p:cNvSpPr txBox="1"/>
          <p:nvPr/>
        </p:nvSpPr>
        <p:spPr>
          <a:xfrm>
            <a:off x="0" y="4528831"/>
            <a:ext cx="9657054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14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transferencia a IAM alcanza los 142M€ (+22%) para la transformación digital </a:t>
            </a:r>
          </a:p>
          <a:p>
            <a:pPr algn="ctr">
              <a:spcAft>
                <a:spcPts val="300"/>
              </a:spcAft>
            </a:pPr>
            <a:r>
              <a:rPr lang="es-ES" sz="14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Ayuntamiento y la ciudad de Madrid.</a:t>
            </a:r>
          </a:p>
          <a:p>
            <a:pPr algn="ctr">
              <a:spcAft>
                <a:spcPts val="300"/>
              </a:spcAft>
            </a:pPr>
            <a:r>
              <a:rPr lang="es-ES" sz="14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EMT tiene inversiones previstas por 234M€, incluyendo 255 autobuses eléctricos, de gas y de pila.</a:t>
            </a:r>
          </a:p>
          <a:p>
            <a:pPr algn="ctr">
              <a:spcAft>
                <a:spcPts val="300"/>
              </a:spcAft>
            </a:pPr>
            <a:r>
              <a:rPr lang="es-ES" sz="14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EMVS tendrá en marcha 37 actuaciones de promociones de vivienda protegida en alquiler para 3.077 viviendas.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0F9F4651-F5F7-4F31-A053-BF37C9AB9D99}"/>
              </a:ext>
            </a:extLst>
          </p:cNvPr>
          <p:cNvSpPr txBox="1"/>
          <p:nvPr/>
        </p:nvSpPr>
        <p:spPr>
          <a:xfrm rot="3532637">
            <a:off x="6205457" y="2410713"/>
            <a:ext cx="830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MADRID DESTINO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3412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272E0A-04F8-4EF4-BB61-5553AF2E3972}"/>
              </a:ext>
            </a:extLst>
          </p:cNvPr>
          <p:cNvSpPr txBox="1"/>
          <p:nvPr/>
        </p:nvSpPr>
        <p:spPr>
          <a:xfrm>
            <a:off x="0" y="964655"/>
            <a:ext cx="9657054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2023 las transferencias a los </a:t>
            </a:r>
            <a:r>
              <a:rPr lang="es-E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organismos autónomos</a:t>
            </a:r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crecen </a:t>
            </a:r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37M€ </a:t>
            </a:r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(+11%)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presupuesto de las </a:t>
            </a:r>
            <a:r>
              <a:rPr lang="es-E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empresas</a:t>
            </a:r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 incrementa </a:t>
            </a:r>
            <a:r>
              <a:rPr lang="es-ES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224M€ </a:t>
            </a:r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(+19%)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210392-B3C1-4403-B4AE-B964948FE8AF}"/>
              </a:ext>
            </a:extLst>
          </p:cNvPr>
          <p:cNvSpPr txBox="1"/>
          <p:nvPr/>
        </p:nvSpPr>
        <p:spPr>
          <a:xfrm>
            <a:off x="4164858" y="3399980"/>
            <a:ext cx="1576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de euros)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6D0035-85A8-46E1-B0E7-B1F9D2021D0E}"/>
              </a:ext>
            </a:extLst>
          </p:cNvPr>
          <p:cNvSpPr txBox="1"/>
          <p:nvPr/>
        </p:nvSpPr>
        <p:spPr>
          <a:xfrm>
            <a:off x="0" y="5618484"/>
            <a:ext cx="965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total el Presupuesto del Ayuntamiento, incluido el sector público, </a:t>
            </a:r>
          </a:p>
          <a:p>
            <a:pPr algn="ctr"/>
            <a:r>
              <a:rPr lang="es-E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asciende a 6.991 millones de euros</a:t>
            </a:r>
            <a:endParaRPr lang="es-ES" dirty="0"/>
          </a:p>
        </p:txBody>
      </p:sp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0B65F928-60D7-422B-A1DA-BE144637B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77" y="6219179"/>
            <a:ext cx="3280273" cy="7915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AE07F80-E887-4F40-9E32-A2B7455095E6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0FC9587-93F1-4449-ABFD-F04557F60932}"/>
              </a:ext>
            </a:extLst>
          </p:cNvPr>
          <p:cNvSpPr/>
          <p:nvPr/>
        </p:nvSpPr>
        <p:spPr>
          <a:xfrm>
            <a:off x="9657054" y="238324"/>
            <a:ext cx="248946" cy="6105323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32E65345-05DF-4D5B-8398-64C8373F68E3}"/>
              </a:ext>
            </a:extLst>
          </p:cNvPr>
          <p:cNvSpPr txBox="1">
            <a:spLocks/>
          </p:cNvSpPr>
          <p:nvPr/>
        </p:nvSpPr>
        <p:spPr>
          <a:xfrm>
            <a:off x="3552477" y="426543"/>
            <a:ext cx="2801047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SECTOR PÚBLICO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64AC421-C970-441A-92C3-1AEBE1E1376A}"/>
              </a:ext>
            </a:extLst>
          </p:cNvPr>
          <p:cNvCxnSpPr>
            <a:cxnSpLocks/>
          </p:cNvCxnSpPr>
          <p:nvPr/>
        </p:nvCxnSpPr>
        <p:spPr>
          <a:xfrm>
            <a:off x="3639000" y="865905"/>
            <a:ext cx="2628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7125DA5A-3E87-4614-9D84-F240126C806D}"/>
              </a:ext>
            </a:extLst>
          </p:cNvPr>
          <p:cNvSpPr txBox="1"/>
          <p:nvPr/>
        </p:nvSpPr>
        <p:spPr>
          <a:xfrm>
            <a:off x="7042764" y="3490662"/>
            <a:ext cx="7063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EMT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F0FC4A3F-755B-4457-9C51-811881173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06127"/>
              </p:ext>
            </p:extLst>
          </p:nvPr>
        </p:nvGraphicFramePr>
        <p:xfrm>
          <a:off x="352576" y="1703641"/>
          <a:ext cx="4375561" cy="310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58536F1-B566-4E17-978C-3166CEBBD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789004"/>
              </p:ext>
            </p:extLst>
          </p:nvPr>
        </p:nvGraphicFramePr>
        <p:xfrm>
          <a:off x="4795123" y="1733796"/>
          <a:ext cx="4757909" cy="311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uadroTexto 5">
            <a:extLst>
              <a:ext uri="{FF2B5EF4-FFF2-40B4-BE49-F238E27FC236}">
                <a16:creationId xmlns:a16="http://schemas.microsoft.com/office/drawing/2014/main" id="{27DA8DB5-68FE-447C-AB33-300A4FC205AB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7334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5891" r="61126"/>
          <a:stretch/>
        </p:blipFill>
        <p:spPr>
          <a:xfrm>
            <a:off x="2774578" y="2880416"/>
            <a:ext cx="4356844" cy="10971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38E975-9666-44BA-B2E4-53F0121CCC30}"/>
              </a:ext>
            </a:extLst>
          </p:cNvPr>
          <p:cNvSpPr txBox="1"/>
          <p:nvPr/>
        </p:nvSpPr>
        <p:spPr>
          <a:xfrm>
            <a:off x="0" y="6391275"/>
            <a:ext cx="990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rgbClr val="B7C8FF"/>
                </a:solidFill>
              </a:rPr>
              <a:t>Iconos de Freepik (www.flaticon.es)</a:t>
            </a:r>
          </a:p>
        </p:txBody>
      </p:sp>
    </p:spTree>
    <p:extLst>
      <p:ext uri="{BB962C8B-B14F-4D97-AF65-F5344CB8AC3E}">
        <p14:creationId xmlns:p14="http://schemas.microsoft.com/office/powerpoint/2010/main" val="370577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2F41C49-4C9C-43F4-8A38-859FDCCBBACB}"/>
              </a:ext>
            </a:extLst>
          </p:cNvPr>
          <p:cNvSpPr txBox="1"/>
          <p:nvPr/>
        </p:nvSpPr>
        <p:spPr>
          <a:xfrm>
            <a:off x="7241456" y="5851199"/>
            <a:ext cx="166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de euros)</a:t>
            </a:r>
          </a:p>
        </p:txBody>
      </p:sp>
      <p:sp>
        <p:nvSpPr>
          <p:cNvPr id="26" name="CuadroTexto 5">
            <a:extLst>
              <a:ext uri="{FF2B5EF4-FFF2-40B4-BE49-F238E27FC236}">
                <a16:creationId xmlns:a16="http://schemas.microsoft.com/office/drawing/2014/main" id="{CAF0E59A-D4DB-4A8F-A3CF-64B2127F1C1F}"/>
              </a:ext>
            </a:extLst>
          </p:cNvPr>
          <p:cNvSpPr txBox="1">
            <a:spLocks/>
          </p:cNvSpPr>
          <p:nvPr/>
        </p:nvSpPr>
        <p:spPr>
          <a:xfrm>
            <a:off x="0" y="426543"/>
            <a:ext cx="9657055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INGRESOS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90A0C3B-33B0-416D-9C85-3A5AD7C9C1AF}"/>
              </a:ext>
            </a:extLst>
          </p:cNvPr>
          <p:cNvCxnSpPr>
            <a:cxnSpLocks/>
          </p:cNvCxnSpPr>
          <p:nvPr/>
        </p:nvCxnSpPr>
        <p:spPr>
          <a:xfrm>
            <a:off x="3954928" y="865905"/>
            <a:ext cx="1692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5">
            <a:extLst>
              <a:ext uri="{FF2B5EF4-FFF2-40B4-BE49-F238E27FC236}">
                <a16:creationId xmlns:a16="http://schemas.microsoft.com/office/drawing/2014/main" id="{6B473E5F-33F0-4747-B06B-34850A93EBC0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86B76BC-405B-480A-AFF6-F9490035F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12378"/>
              </p:ext>
            </p:extLst>
          </p:nvPr>
        </p:nvGraphicFramePr>
        <p:xfrm>
          <a:off x="1087110" y="1186016"/>
          <a:ext cx="7731779" cy="460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6064435" imgH="3613062" progId="Excel.Sheet.12">
                  <p:embed/>
                </p:oleObj>
              </mc:Choice>
              <mc:Fallback>
                <p:oleObj name="Worksheet" r:id="rId4" imgW="6064435" imgH="3613062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86B76BC-405B-480A-AFF6-F9490035F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7110" y="1186016"/>
                        <a:ext cx="7731779" cy="460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4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5">
            <a:extLst>
              <a:ext uri="{FF2B5EF4-FFF2-40B4-BE49-F238E27FC236}">
                <a16:creationId xmlns:a16="http://schemas.microsoft.com/office/drawing/2014/main" id="{B5A97022-2777-4297-BEF1-A30F866A1D1C}"/>
              </a:ext>
            </a:extLst>
          </p:cNvPr>
          <p:cNvSpPr txBox="1">
            <a:spLocks/>
          </p:cNvSpPr>
          <p:nvPr/>
        </p:nvSpPr>
        <p:spPr>
          <a:xfrm>
            <a:off x="58602" y="433526"/>
            <a:ext cx="9657055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REBAJA DEL TIPO DE GRAVAMEN IBI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762860-EC81-40B2-83ED-5876E1547810}"/>
              </a:ext>
            </a:extLst>
          </p:cNvPr>
          <p:cNvSpPr txBox="1"/>
          <p:nvPr/>
        </p:nvSpPr>
        <p:spPr>
          <a:xfrm>
            <a:off x="647129" y="3627310"/>
            <a:ext cx="321009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Madrid se sitúa, con Santander y Zaragoza, entre las tres capitales con el </a:t>
            </a:r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tipo del IBI más bajo</a:t>
            </a:r>
            <a:r>
              <a:rPr lang="es-E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Barcelona (0,66%), Sevilla (0,67%) y </a:t>
            </a:r>
          </a:p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Valencia (0,72%)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49064B-0047-474F-A780-6E2C50DF2615}"/>
              </a:ext>
            </a:extLst>
          </p:cNvPr>
          <p:cNvSpPr txBox="1"/>
          <p:nvPr/>
        </p:nvSpPr>
        <p:spPr>
          <a:xfrm>
            <a:off x="458460" y="1340036"/>
            <a:ext cx="354294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esta legislatura </a:t>
            </a:r>
          </a:p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ha reducido sucesivamente el tipo de gravamen, situándose </a:t>
            </a:r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2023 en el 0,40%</a:t>
            </a:r>
            <a:r>
              <a:rPr lang="es-E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mínimo permitido por la Ley</a:t>
            </a:r>
            <a:endParaRPr lang="es-ES" sz="22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19D09D2-8294-4842-9D0B-3680CBB28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651253"/>
              </p:ext>
            </p:extLst>
          </p:nvPr>
        </p:nvGraphicFramePr>
        <p:xfrm>
          <a:off x="4374241" y="2570044"/>
          <a:ext cx="4572000" cy="290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90CDBDA2-3A2C-4F22-B7B1-E5B6A9A3024B}"/>
              </a:ext>
            </a:extLst>
          </p:cNvPr>
          <p:cNvSpPr txBox="1"/>
          <p:nvPr/>
        </p:nvSpPr>
        <p:spPr>
          <a:xfrm>
            <a:off x="4001403" y="1783139"/>
            <a:ext cx="549974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solidFill>
                  <a:srgbClr val="003DF6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de las bajadas </a:t>
            </a:r>
          </a:p>
          <a:p>
            <a:pPr algn="ctr"/>
            <a:r>
              <a:rPr lang="es-ES" sz="2100" b="1" dirty="0">
                <a:solidFill>
                  <a:srgbClr val="003DF6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tipo de gravamen </a:t>
            </a:r>
          </a:p>
          <a:p>
            <a:pPr algn="ctr"/>
            <a:r>
              <a:rPr lang="es-ES" sz="2100" b="1" dirty="0">
                <a:solidFill>
                  <a:srgbClr val="003DF6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2020-2023</a:t>
            </a:r>
            <a:endParaRPr lang="es-ES" sz="1900" dirty="0">
              <a:solidFill>
                <a:srgbClr val="003DF6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7714423-ABBF-4E1D-B687-CEA43ABA0A28}"/>
              </a:ext>
            </a:extLst>
          </p:cNvPr>
          <p:cNvCxnSpPr>
            <a:cxnSpLocks/>
          </p:cNvCxnSpPr>
          <p:nvPr/>
        </p:nvCxnSpPr>
        <p:spPr>
          <a:xfrm>
            <a:off x="2147338" y="865905"/>
            <a:ext cx="5508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5">
            <a:extLst>
              <a:ext uri="{FF2B5EF4-FFF2-40B4-BE49-F238E27FC236}">
                <a16:creationId xmlns:a16="http://schemas.microsoft.com/office/drawing/2014/main" id="{F44439C3-444E-48E1-91F8-AFD8AF2FF883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74997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5">
            <a:extLst>
              <a:ext uri="{FF2B5EF4-FFF2-40B4-BE49-F238E27FC236}">
                <a16:creationId xmlns:a16="http://schemas.microsoft.com/office/drawing/2014/main" id="{631E21AA-36B9-4400-B68E-232A18BF3FE3}"/>
              </a:ext>
            </a:extLst>
          </p:cNvPr>
          <p:cNvSpPr txBox="1">
            <a:spLocks/>
          </p:cNvSpPr>
          <p:nvPr/>
        </p:nvSpPr>
        <p:spPr>
          <a:xfrm>
            <a:off x="1" y="434927"/>
            <a:ext cx="990599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CONSOLIDACIÓN DE LAS REBAJAS FISCALES 2020-2023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7DCEC43-CD26-40B4-948F-053020D5DAC7}"/>
              </a:ext>
            </a:extLst>
          </p:cNvPr>
          <p:cNvCxnSpPr>
            <a:cxnSpLocks/>
          </p:cNvCxnSpPr>
          <p:nvPr/>
        </p:nvCxnSpPr>
        <p:spPr>
          <a:xfrm>
            <a:off x="653096" y="874413"/>
            <a:ext cx="8640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CA687CE-1ADF-4CAF-B7BB-0F9BC68FCD06}"/>
              </a:ext>
            </a:extLst>
          </p:cNvPr>
          <p:cNvSpPr txBox="1"/>
          <p:nvPr/>
        </p:nvSpPr>
        <p:spPr>
          <a:xfrm>
            <a:off x="478302" y="1286879"/>
            <a:ext cx="88368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Total: 734 M€ </a:t>
            </a:r>
            <a:r>
              <a:rPr lang="es-ES" sz="2000" dirty="0">
                <a:solidFill>
                  <a:srgbClr val="44546A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bajada del tipo del IBI y por aprobación, mejora y consolidación de bonificaciones que </a:t>
            </a:r>
            <a:r>
              <a:rPr lang="es-ES" sz="2000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mejoran las establecidas legalmente</a:t>
            </a:r>
            <a:r>
              <a:rPr lang="es-ES" sz="2000" dirty="0">
                <a:solidFill>
                  <a:srgbClr val="44546A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estímulo a la economía, inicio actividad o fomento del empleo, familias numerosas, Covid, energías renovables, etc.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93E925-E737-439A-B19F-B212BC675FD4}"/>
              </a:ext>
            </a:extLst>
          </p:cNvPr>
          <p:cNvSpPr txBox="1"/>
          <p:nvPr/>
        </p:nvSpPr>
        <p:spPr>
          <a:xfrm>
            <a:off x="750704" y="3429000"/>
            <a:ext cx="2957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126M€ </a:t>
            </a:r>
            <a:r>
              <a:rPr lang="es-ES" sz="2200" b="1" i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2020</a:t>
            </a:r>
            <a:endParaRPr lang="es-ES" sz="2200" b="1" dirty="0">
              <a:solidFill>
                <a:srgbClr val="003DF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ES" b="1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205M€ </a:t>
            </a:r>
            <a:r>
              <a:rPr lang="es-ES" sz="2200" b="1" i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2021</a:t>
            </a:r>
          </a:p>
          <a:p>
            <a:pPr>
              <a:buClr>
                <a:srgbClr val="003DF6"/>
              </a:buClr>
            </a:pP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endParaRPr lang="es-ES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143M€ </a:t>
            </a:r>
            <a:r>
              <a:rPr lang="es-ES" sz="2200" b="1" i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2022</a:t>
            </a:r>
          </a:p>
          <a:p>
            <a:r>
              <a:rPr lang="es-E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endParaRPr lang="es-ES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003DF6"/>
              </a:buClr>
              <a:buFont typeface="Wingdings" panose="05000000000000000000" pitchFamily="2" charset="2"/>
              <a:buChar char=""/>
            </a:pPr>
            <a:r>
              <a:rPr lang="es-ES" sz="25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260M€ </a:t>
            </a:r>
            <a:r>
              <a:rPr lang="es-ES" sz="2200" b="1" i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2023</a:t>
            </a:r>
          </a:p>
          <a:p>
            <a:endParaRPr lang="es-E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40BD0A04-755D-48CC-94F4-ED35C0F6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46" y="3091552"/>
            <a:ext cx="4642750" cy="287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5">
            <a:extLst>
              <a:ext uri="{FF2B5EF4-FFF2-40B4-BE49-F238E27FC236}">
                <a16:creationId xmlns:a16="http://schemas.microsoft.com/office/drawing/2014/main" id="{A0C4B72E-7FD5-4029-B3B8-9DF650763300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387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FBC916F-C81C-482D-B151-C7449DA9A53C}"/>
              </a:ext>
            </a:extLst>
          </p:cNvPr>
          <p:cNvCxnSpPr>
            <a:cxnSpLocks/>
          </p:cNvCxnSpPr>
          <p:nvPr/>
        </p:nvCxnSpPr>
        <p:spPr>
          <a:xfrm>
            <a:off x="1912079" y="868856"/>
            <a:ext cx="648929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5">
            <a:extLst>
              <a:ext uri="{FF2B5EF4-FFF2-40B4-BE49-F238E27FC236}">
                <a16:creationId xmlns:a16="http://schemas.microsoft.com/office/drawing/2014/main" id="{0654FAD5-9060-4450-8447-D5D6D97A4421}"/>
              </a:ext>
            </a:extLst>
          </p:cNvPr>
          <p:cNvSpPr txBox="1">
            <a:spLocks/>
          </p:cNvSpPr>
          <p:nvPr/>
        </p:nvSpPr>
        <p:spPr>
          <a:xfrm>
            <a:off x="328196" y="430764"/>
            <a:ext cx="9657055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DEVOLUCIÓN DEL IMPUESTO DE PLUSVALÍA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28" name="CuadroTexto 5">
            <a:extLst>
              <a:ext uri="{FF2B5EF4-FFF2-40B4-BE49-F238E27FC236}">
                <a16:creationId xmlns:a16="http://schemas.microsoft.com/office/drawing/2014/main" id="{1BC83A09-8784-476D-AB9E-8ACA268F0CA0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1C3C2A1-BC00-4F8E-A663-E60F97F08960}"/>
              </a:ext>
            </a:extLst>
          </p:cNvPr>
          <p:cNvSpPr txBox="1"/>
          <p:nvPr/>
        </p:nvSpPr>
        <p:spPr>
          <a:xfrm>
            <a:off x="356978" y="1951672"/>
            <a:ext cx="4494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Sucesivas sentencias del TC, 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última de 26 de octubre de 2021, </a:t>
            </a:r>
          </a:p>
          <a:p>
            <a:pPr lvl="0" algn="ctr"/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 ido impactando sobre el impuesto al declarar </a:t>
            </a:r>
            <a:r>
              <a:rPr lang="es-ES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inconstitucional la regla de determinación de la base imponible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547C658-33E8-450C-8C94-DBAC56B39BA2}"/>
              </a:ext>
            </a:extLst>
          </p:cNvPr>
          <p:cNvSpPr txBox="1"/>
          <p:nvPr/>
        </p:nvSpPr>
        <p:spPr>
          <a:xfrm>
            <a:off x="4975352" y="1659334"/>
            <a:ext cx="4388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ha ejecutado un Plan </a:t>
            </a:r>
          </a:p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agilizar la reparación de los perjuicios </a:t>
            </a:r>
          </a:p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los contribuyentes madrileños: </a:t>
            </a:r>
            <a:r>
              <a:rPr lang="es-ES" sz="1400" b="1" dirty="0">
                <a:solidFill>
                  <a:srgbClr val="003D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469M</a:t>
            </a:r>
          </a:p>
          <a:p>
            <a:pPr algn="ctr"/>
            <a:endParaRPr lang="es-ES" sz="1400" b="1" dirty="0">
              <a:solidFill>
                <a:srgbClr val="003D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1400" b="1" dirty="0"/>
              <a:t>Devoluciones: </a:t>
            </a:r>
            <a:r>
              <a:rPr lang="es-ES" sz="1400" b="1" dirty="0">
                <a:solidFill>
                  <a:srgbClr val="003DFF"/>
                </a:solidFill>
              </a:rPr>
              <a:t>329M</a:t>
            </a:r>
          </a:p>
          <a:p>
            <a:pPr algn="ctr"/>
            <a:r>
              <a:rPr lang="es-ES" sz="1400" b="1" dirty="0"/>
              <a:t>Liquidaciones anuladas sin devolución: </a:t>
            </a:r>
            <a:r>
              <a:rPr lang="es-ES" sz="1400" b="1" dirty="0">
                <a:solidFill>
                  <a:srgbClr val="003DFF"/>
                </a:solidFill>
              </a:rPr>
              <a:t>140M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A708F9B-8749-4EB1-8604-1AC3CBF2CE60}"/>
              </a:ext>
            </a:extLst>
          </p:cNvPr>
          <p:cNvSpPr txBox="1"/>
          <p:nvPr/>
        </p:nvSpPr>
        <p:spPr>
          <a:xfrm>
            <a:off x="500736" y="3746427"/>
            <a:ext cx="4206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falta de adecuación del marco normativo </a:t>
            </a:r>
          </a:p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las Sentencias ha obligado a </a:t>
            </a:r>
            <a:r>
              <a:rPr lang="es-ES" sz="1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anular las liquidaciones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que no hubieran adquirido firmeza</a:t>
            </a:r>
            <a:r>
              <a:rPr lang="es-ES" sz="1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y, en caso de que se hubiesen pagado, </a:t>
            </a:r>
          </a:p>
          <a:p>
            <a:pPr algn="ctr"/>
            <a:r>
              <a:rPr lang="es-ES" sz="1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devolver a los contribuyentes </a:t>
            </a:r>
          </a:p>
          <a:p>
            <a:pPr algn="ctr"/>
            <a:r>
              <a:rPr lang="es-ES" sz="14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cantidades ingresadas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s-ES" sz="1400" dirty="0"/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46D73D2B-56AB-4FE7-9F49-9AFA0FEC5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51566"/>
              </p:ext>
            </p:extLst>
          </p:nvPr>
        </p:nvGraphicFramePr>
        <p:xfrm>
          <a:off x="4975352" y="2558211"/>
          <a:ext cx="4320273" cy="301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668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6" y="6319964"/>
            <a:ext cx="3154723" cy="53105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83206F7-65AF-47B5-A00D-A754974B66C7}"/>
              </a:ext>
            </a:extLst>
          </p:cNvPr>
          <p:cNvSpPr txBox="1"/>
          <p:nvPr/>
        </p:nvSpPr>
        <p:spPr>
          <a:xfrm>
            <a:off x="7370618" y="5372416"/>
            <a:ext cx="166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de euros)</a:t>
            </a:r>
          </a:p>
        </p:txBody>
      </p:sp>
      <p:sp>
        <p:nvSpPr>
          <p:cNvPr id="24" name="CuadroTexto 5">
            <a:extLst>
              <a:ext uri="{FF2B5EF4-FFF2-40B4-BE49-F238E27FC236}">
                <a16:creationId xmlns:a16="http://schemas.microsoft.com/office/drawing/2014/main" id="{D914EBAA-5D92-4530-BE49-342615705822}"/>
              </a:ext>
            </a:extLst>
          </p:cNvPr>
          <p:cNvSpPr txBox="1">
            <a:spLocks/>
          </p:cNvSpPr>
          <p:nvPr/>
        </p:nvSpPr>
        <p:spPr>
          <a:xfrm>
            <a:off x="1861789" y="437507"/>
            <a:ext cx="6182423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GASTO NO FINANCIERO POR CAPÍTULOS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F93CC0C-A8FD-4839-9883-279C3115C72B}"/>
              </a:ext>
            </a:extLst>
          </p:cNvPr>
          <p:cNvCxnSpPr>
            <a:cxnSpLocks/>
          </p:cNvCxnSpPr>
          <p:nvPr/>
        </p:nvCxnSpPr>
        <p:spPr>
          <a:xfrm>
            <a:off x="1947000" y="865905"/>
            <a:ext cx="6012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5">
            <a:extLst>
              <a:ext uri="{FF2B5EF4-FFF2-40B4-BE49-F238E27FC236}">
                <a16:creationId xmlns:a16="http://schemas.microsoft.com/office/drawing/2014/main" id="{A508F6D4-E759-4C5C-AC3B-C89BE811CF07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FFD98E6-74FF-4209-BE8B-ED985231F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5677"/>
              </p:ext>
            </p:extLst>
          </p:nvPr>
        </p:nvGraphicFramePr>
        <p:xfrm>
          <a:off x="901579" y="1485584"/>
          <a:ext cx="8102842" cy="388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6095871" imgH="2923966" progId="Excel.Sheet.12">
                  <p:embed/>
                </p:oleObj>
              </mc:Choice>
              <mc:Fallback>
                <p:oleObj name="Worksheet" r:id="rId4" imgW="6095871" imgH="2923966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FFD98E6-74FF-4209-BE8B-ED985231F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579" y="1485584"/>
                        <a:ext cx="8102842" cy="388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54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C3F4DD9-13F3-405A-9C14-5FDA268C9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98146"/>
              </p:ext>
            </p:extLst>
          </p:nvPr>
        </p:nvGraphicFramePr>
        <p:xfrm>
          <a:off x="599004" y="882601"/>
          <a:ext cx="5499748" cy="285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EB1B60AB-840B-4E8E-81B7-905275620357}"/>
              </a:ext>
            </a:extLst>
          </p:cNvPr>
          <p:cNvSpPr txBox="1"/>
          <p:nvPr/>
        </p:nvSpPr>
        <p:spPr>
          <a:xfrm>
            <a:off x="6171528" y="4153577"/>
            <a:ext cx="32100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presupuesto en inversiones de </a:t>
            </a:r>
            <a:r>
              <a:rPr lang="es-ES" sz="2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2023 es el más alto desde 2009</a:t>
            </a:r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sólo por detrás del consignado en 2022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7D17758-ACFE-4510-B444-BF11720C348F}"/>
              </a:ext>
            </a:extLst>
          </p:cNvPr>
          <p:cNvSpPr txBox="1"/>
          <p:nvPr/>
        </p:nvSpPr>
        <p:spPr>
          <a:xfrm>
            <a:off x="6613806" y="2600061"/>
            <a:ext cx="24315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896 millones más </a:t>
            </a:r>
            <a:r>
              <a:rPr lang="es-E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en la última legislatura</a:t>
            </a:r>
          </a:p>
        </p:txBody>
      </p:sp>
      <p:sp>
        <p:nvSpPr>
          <p:cNvPr id="31" name="CuadroTexto 5">
            <a:extLst>
              <a:ext uri="{FF2B5EF4-FFF2-40B4-BE49-F238E27FC236}">
                <a16:creationId xmlns:a16="http://schemas.microsoft.com/office/drawing/2014/main" id="{4ACC6085-7FCF-402E-9F15-A9902907EE37}"/>
              </a:ext>
            </a:extLst>
          </p:cNvPr>
          <p:cNvSpPr txBox="1">
            <a:spLocks/>
          </p:cNvSpPr>
          <p:nvPr/>
        </p:nvSpPr>
        <p:spPr>
          <a:xfrm>
            <a:off x="0" y="437507"/>
            <a:ext cx="9657055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INVERSIONES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C82567D-CD09-453D-85DB-FF8E391C2966}"/>
              </a:ext>
            </a:extLst>
          </p:cNvPr>
          <p:cNvCxnSpPr>
            <a:cxnSpLocks/>
          </p:cNvCxnSpPr>
          <p:nvPr/>
        </p:nvCxnSpPr>
        <p:spPr>
          <a:xfrm>
            <a:off x="3783496" y="862239"/>
            <a:ext cx="2052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C81D686-BF16-43B9-A0B4-C237106BEED0}"/>
              </a:ext>
            </a:extLst>
          </p:cNvPr>
          <p:cNvSpPr txBox="1"/>
          <p:nvPr/>
        </p:nvSpPr>
        <p:spPr>
          <a:xfrm>
            <a:off x="466396" y="1614590"/>
            <a:ext cx="1667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de euros)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D3EBDC-9013-4BB9-A951-415D5616CAFE}"/>
              </a:ext>
            </a:extLst>
          </p:cNvPr>
          <p:cNvSpPr txBox="1"/>
          <p:nvPr/>
        </p:nvSpPr>
        <p:spPr>
          <a:xfrm>
            <a:off x="335748" y="3953522"/>
            <a:ext cx="549974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será el año en que finalicen </a:t>
            </a:r>
          </a:p>
          <a:p>
            <a:pPr algn="ctr"/>
            <a:r>
              <a:rPr lang="es-ES" sz="21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grandes proyectos de ciudad: </a:t>
            </a:r>
          </a:p>
          <a:p>
            <a:pPr algn="ctr"/>
            <a:r>
              <a:rPr lang="es-ES" sz="19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remodelación integral de la Puerta del Sol y su entorno, la culminación de Madrid Río a la altura del antiguo estadio Vicente Calderón o la reforma del eje Doctor Esquerdo-Pedro Bosch</a:t>
            </a:r>
            <a:endParaRPr lang="es-ES" sz="19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CCA3902-8801-4817-B4CB-B4AA7E5835EE}"/>
              </a:ext>
            </a:extLst>
          </p:cNvPr>
          <p:cNvSpPr txBox="1"/>
          <p:nvPr/>
        </p:nvSpPr>
        <p:spPr>
          <a:xfrm>
            <a:off x="6058112" y="1208083"/>
            <a:ext cx="354294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esta legislatura </a:t>
            </a:r>
          </a:p>
          <a:p>
            <a:pPr lvl="0" algn="ctr"/>
            <a:r>
              <a:rPr lang="es-E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ha destinado a inversión </a:t>
            </a:r>
            <a:r>
              <a:rPr lang="es-ES" sz="2200" b="1" dirty="0">
                <a:solidFill>
                  <a:srgbClr val="003DF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más que en las dos legislaturas anteriores</a:t>
            </a: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DFB06925-434E-490F-AE87-CC7D06846751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2304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937A9AC-6D7F-450C-B107-E3704BF4B201}"/>
              </a:ext>
            </a:extLst>
          </p:cNvPr>
          <p:cNvSpPr/>
          <p:nvPr/>
        </p:nvSpPr>
        <p:spPr>
          <a:xfrm>
            <a:off x="0" y="6319964"/>
            <a:ext cx="9906000" cy="540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E308A1-A8C2-45A1-92B0-8A81A4478024}"/>
              </a:ext>
            </a:extLst>
          </p:cNvPr>
          <p:cNvSpPr/>
          <p:nvPr/>
        </p:nvSpPr>
        <p:spPr>
          <a:xfrm>
            <a:off x="0" y="-13676"/>
            <a:ext cx="9906000" cy="252000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C6C4-B901-4E66-82B1-6D9C76ABCA35}"/>
              </a:ext>
            </a:extLst>
          </p:cNvPr>
          <p:cNvSpPr/>
          <p:nvPr/>
        </p:nvSpPr>
        <p:spPr>
          <a:xfrm>
            <a:off x="9657055" y="206408"/>
            <a:ext cx="252000" cy="6118189"/>
          </a:xfrm>
          <a:prstGeom prst="rect">
            <a:avLst/>
          </a:prstGeom>
          <a:solidFill>
            <a:srgbClr val="003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5BB5056D-6074-469C-A64C-13D93E53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3828" b="16883"/>
          <a:stretch/>
        </p:blipFill>
        <p:spPr>
          <a:xfrm>
            <a:off x="6751277" y="6326947"/>
            <a:ext cx="3154723" cy="53105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C17B36C-4F56-4E48-8C9D-7D98587EEE74}"/>
              </a:ext>
            </a:extLst>
          </p:cNvPr>
          <p:cNvSpPr txBox="1"/>
          <p:nvPr/>
        </p:nvSpPr>
        <p:spPr>
          <a:xfrm>
            <a:off x="7326278" y="5608182"/>
            <a:ext cx="166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 millones de euros)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5DC17647-CE3D-4FA2-A3E4-AEDE34C0F21B}"/>
              </a:ext>
            </a:extLst>
          </p:cNvPr>
          <p:cNvSpPr txBox="1">
            <a:spLocks/>
          </p:cNvSpPr>
          <p:nvPr/>
        </p:nvSpPr>
        <p:spPr>
          <a:xfrm>
            <a:off x="0" y="437507"/>
            <a:ext cx="9657055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2400" b="1" dirty="0">
                <a:solidFill>
                  <a:srgbClr val="003DF6"/>
                </a:solidFill>
                <a:latin typeface="Lato" pitchFamily="34" charset="0"/>
              </a:rPr>
              <a:t>GASTO NO FINANCIERO POR SECCIONES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C926B20-7FE6-4E42-8D3D-77128BD2BBB2}"/>
              </a:ext>
            </a:extLst>
          </p:cNvPr>
          <p:cNvCxnSpPr>
            <a:cxnSpLocks/>
          </p:cNvCxnSpPr>
          <p:nvPr/>
        </p:nvCxnSpPr>
        <p:spPr>
          <a:xfrm>
            <a:off x="1832700" y="865905"/>
            <a:ext cx="6012000" cy="0"/>
          </a:xfrm>
          <a:prstGeom prst="line">
            <a:avLst/>
          </a:prstGeom>
          <a:ln w="41275">
            <a:solidFill>
              <a:srgbClr val="00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5">
            <a:extLst>
              <a:ext uri="{FF2B5EF4-FFF2-40B4-BE49-F238E27FC236}">
                <a16:creationId xmlns:a16="http://schemas.microsoft.com/office/drawing/2014/main" id="{67C80E27-5F15-4232-8F85-BBF4DF09B07C}"/>
              </a:ext>
            </a:extLst>
          </p:cNvPr>
          <p:cNvSpPr txBox="1">
            <a:spLocks/>
          </p:cNvSpPr>
          <p:nvPr/>
        </p:nvSpPr>
        <p:spPr>
          <a:xfrm>
            <a:off x="244232" y="6449448"/>
            <a:ext cx="5292000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PROYECTO PRESUPUESTOS y ORD. FISCALES</a:t>
            </a:r>
            <a:r>
              <a:rPr lang="es-ES" sz="1500" b="1" dirty="0">
                <a:latin typeface="Lato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Lato" pitchFamily="34" charset="0"/>
              </a:rPr>
              <a:t>2023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AACF07B-4568-44EE-A72A-A0C6C2F20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12625"/>
              </p:ext>
            </p:extLst>
          </p:nvPr>
        </p:nvGraphicFramePr>
        <p:xfrm>
          <a:off x="1007692" y="1509972"/>
          <a:ext cx="7890616" cy="411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6029342" imgH="3143422" progId="Excel.Sheet.12">
                  <p:embed/>
                </p:oleObj>
              </mc:Choice>
              <mc:Fallback>
                <p:oleObj name="Worksheet" r:id="rId4" imgW="6029342" imgH="314342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AACF07B-4568-44EE-A72A-A0C6C2F20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7692" y="1509972"/>
                        <a:ext cx="7890616" cy="4113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607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B727A2FAF19744AD438C53C2D05EBC" ma:contentTypeVersion="11" ma:contentTypeDescription="Crear nuevo documento." ma:contentTypeScope="" ma:versionID="d2acb9310c082831721617d04262ea0f">
  <xsd:schema xmlns:xsd="http://www.w3.org/2001/XMLSchema" xmlns:xs="http://www.w3.org/2001/XMLSchema" xmlns:p="http://schemas.microsoft.com/office/2006/metadata/properties" xmlns:ns3="d598dd0b-be1c-49bb-9e27-ab57a64bb107" xmlns:ns4="39f1b735-d646-4405-a861-534fc9369479" targetNamespace="http://schemas.microsoft.com/office/2006/metadata/properties" ma:root="true" ma:fieldsID="0897d3a92d0ace5c544778f8a283c980" ns3:_="" ns4:_="">
    <xsd:import namespace="d598dd0b-be1c-49bb-9e27-ab57a64bb107"/>
    <xsd:import namespace="39f1b735-d646-4405-a861-534fc93694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8dd0b-be1c-49bb-9e27-ab57a64bb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1b735-d646-4405-a861-534fc9369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3545B8-6CDA-438B-A5F6-49C1C6C51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E177B-F8E5-4694-9DE7-B2F385A8EE75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9f1b735-d646-4405-a861-534fc9369479"/>
    <ds:schemaRef ds:uri="d598dd0b-be1c-49bb-9e27-ab57a64bb10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A29A72-C871-4959-A376-FC6690F7D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98dd0b-be1c-49bb-9e27-ab57a64bb107"/>
    <ds:schemaRef ds:uri="39f1b735-d646-4405-a861-534fc9369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11237</TotalTime>
  <Words>971</Words>
  <Application>Microsoft Office PowerPoint</Application>
  <PresentationFormat>A4 (210 x 297 mm)</PresentationFormat>
  <Paragraphs>296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Wingdings</vt:lpstr>
      <vt:lpstr>Wingdings,Sans-Serif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INFORMATICA AYUNTAMIENTO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Sanchez Garcia</dc:creator>
  <cp:lastModifiedBy>Miguel Angel Rodriguez Mateo</cp:lastModifiedBy>
  <cp:revision>1029</cp:revision>
  <cp:lastPrinted>2022-10-26T15:16:01Z</cp:lastPrinted>
  <dcterms:created xsi:type="dcterms:W3CDTF">2020-07-06T09:29:11Z</dcterms:created>
  <dcterms:modified xsi:type="dcterms:W3CDTF">2022-10-26T16:47:09Z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0x01010098B727A2FAF19744AD438C53C2D05EBC</vt:lpwstr>
  </property>
  <property fmtid="{D5CDD505-2E9C-101B-9397-08002B2CF9AE}" pid="3" name="MediaServiceImageTags">
    <vt:lpwstr/>
  </property>
</Properties>
</file>